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1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56" r:id="rId3"/>
    <p:sldId id="258" r:id="rId4"/>
    <p:sldId id="259" r:id="rId5"/>
    <p:sldId id="270" r:id="rId6"/>
    <p:sldId id="260" r:id="rId7"/>
    <p:sldId id="261" r:id="rId8"/>
    <p:sldId id="271" r:id="rId9"/>
    <p:sldId id="272" r:id="rId10"/>
    <p:sldId id="289" r:id="rId11"/>
    <p:sldId id="273" r:id="rId12"/>
    <p:sldId id="274" r:id="rId13"/>
    <p:sldId id="277" r:id="rId14"/>
    <p:sldId id="276" r:id="rId15"/>
    <p:sldId id="263" r:id="rId16"/>
    <p:sldId id="264" r:id="rId17"/>
    <p:sldId id="292" r:id="rId18"/>
    <p:sldId id="268" r:id="rId19"/>
    <p:sldId id="266" r:id="rId20"/>
    <p:sldId id="265" r:id="rId21"/>
    <p:sldId id="278" r:id="rId22"/>
    <p:sldId id="267" r:id="rId23"/>
    <p:sldId id="280" r:id="rId24"/>
    <p:sldId id="290" r:id="rId25"/>
    <p:sldId id="282" r:id="rId26"/>
    <p:sldId id="283" r:id="rId27"/>
    <p:sldId id="286" r:id="rId28"/>
    <p:sldId id="285" r:id="rId29"/>
    <p:sldId id="284" r:id="rId30"/>
    <p:sldId id="291" r:id="rId31"/>
    <p:sldId id="279" r:id="rId32"/>
    <p:sldId id="287" r:id="rId33"/>
    <p:sldId id="269" r:id="rId3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64C8F6-735E-4226-8991-DB067EBF9A25}" v="5" dt="2025-11-24T06:48:33.954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abel Caballero" userId="33528d55-6dde-41f7-a372-7f234b7bf9df" providerId="ADAL" clId="{D69E55D9-2642-41F2-A580-317CC723929D}"/>
    <pc:docChg chg="undo custSel addSld delSld modSld sldOrd">
      <pc:chgData name="Marisabel Caballero" userId="33528d55-6dde-41f7-a372-7f234b7bf9df" providerId="ADAL" clId="{D69E55D9-2642-41F2-A580-317CC723929D}" dt="2025-11-24T06:48:33.954" v="703"/>
      <pc:docMkLst>
        <pc:docMk/>
      </pc:docMkLst>
      <pc:sldChg chg="modSp mod">
        <pc:chgData name="Marisabel Caballero" userId="33528d55-6dde-41f7-a372-7f234b7bf9df" providerId="ADAL" clId="{D69E55D9-2642-41F2-A580-317CC723929D}" dt="2025-11-20T22:20:02.229" v="98" actId="20577"/>
        <pc:sldMkLst>
          <pc:docMk/>
          <pc:sldMk cId="1822372688" sldId="261"/>
        </pc:sldMkLst>
        <pc:spChg chg="mod">
          <ac:chgData name="Marisabel Caballero" userId="33528d55-6dde-41f7-a372-7f234b7bf9df" providerId="ADAL" clId="{D69E55D9-2642-41F2-A580-317CC723929D}" dt="2025-11-20T22:20:02.229" v="98" actId="20577"/>
          <ac:spMkLst>
            <pc:docMk/>
            <pc:sldMk cId="1822372688" sldId="261"/>
            <ac:spMk id="2" creationId="{6EBA7782-7E2B-989A-DA2D-FD99EAFA49AC}"/>
          </ac:spMkLst>
        </pc:spChg>
      </pc:sldChg>
      <pc:sldChg chg="mod">
        <pc:chgData name="Marisabel Caballero" userId="33528d55-6dde-41f7-a372-7f234b7bf9df" providerId="ADAL" clId="{D69E55D9-2642-41F2-A580-317CC723929D}" dt="2025-11-21T07:05:03.695" v="501" actId="27918"/>
        <pc:sldMkLst>
          <pc:docMk/>
          <pc:sldMk cId="2874646035" sldId="267"/>
        </pc:sldMkLst>
      </pc:sldChg>
      <pc:sldChg chg="addSp delSp modSp del mod ord chgLayout">
        <pc:chgData name="Marisabel Caballero" userId="33528d55-6dde-41f7-a372-7f234b7bf9df" providerId="ADAL" clId="{D69E55D9-2642-41F2-A580-317CC723929D}" dt="2025-11-20T23:03:40.980" v="357" actId="2696"/>
        <pc:sldMkLst>
          <pc:docMk/>
          <pc:sldMk cId="190323474" sldId="268"/>
        </pc:sldMkLst>
      </pc:sldChg>
      <pc:sldChg chg="addSp delSp modSp add mod ord">
        <pc:chgData name="Marisabel Caballero" userId="33528d55-6dde-41f7-a372-7f234b7bf9df" providerId="ADAL" clId="{D69E55D9-2642-41F2-A580-317CC723929D}" dt="2025-11-20T23:04:55.789" v="430" actId="20577"/>
        <pc:sldMkLst>
          <pc:docMk/>
          <pc:sldMk cId="1889337519" sldId="268"/>
        </pc:sldMkLst>
        <pc:spChg chg="add mod">
          <ac:chgData name="Marisabel Caballero" userId="33528d55-6dde-41f7-a372-7f234b7bf9df" providerId="ADAL" clId="{D69E55D9-2642-41F2-A580-317CC723929D}" dt="2025-11-20T23:04:55.789" v="430" actId="20577"/>
          <ac:spMkLst>
            <pc:docMk/>
            <pc:sldMk cId="1889337519" sldId="268"/>
            <ac:spMk id="120" creationId="{230C3018-AB16-F175-DE63-16396B1AC1CB}"/>
          </ac:spMkLst>
        </pc:spChg>
      </pc:sldChg>
      <pc:sldChg chg="addSp delSp modSp mod">
        <pc:chgData name="Marisabel Caballero" userId="33528d55-6dde-41f7-a372-7f234b7bf9df" providerId="ADAL" clId="{D69E55D9-2642-41F2-A580-317CC723929D}" dt="2025-11-20T23:08:31.098" v="494"/>
        <pc:sldMkLst>
          <pc:docMk/>
          <pc:sldMk cId="3186467661" sldId="269"/>
        </pc:sldMkLst>
        <pc:spChg chg="add mod">
          <ac:chgData name="Marisabel Caballero" userId="33528d55-6dde-41f7-a372-7f234b7bf9df" providerId="ADAL" clId="{D69E55D9-2642-41F2-A580-317CC723929D}" dt="2025-11-20T23:08:31.098" v="494"/>
          <ac:spMkLst>
            <pc:docMk/>
            <pc:sldMk cId="3186467661" sldId="269"/>
            <ac:spMk id="2" creationId="{4D4449EE-195B-D08A-95DB-2D0CFF118FC2}"/>
          </ac:spMkLst>
        </pc:spChg>
        <pc:picChg chg="add mod ord">
          <ac:chgData name="Marisabel Caballero" userId="33528d55-6dde-41f7-a372-7f234b7bf9df" providerId="ADAL" clId="{D69E55D9-2642-41F2-A580-317CC723929D}" dt="2025-11-20T23:08:19.127" v="492" actId="14100"/>
          <ac:picMkLst>
            <pc:docMk/>
            <pc:sldMk cId="3186467661" sldId="269"/>
            <ac:picMk id="4" creationId="{08D4808E-2EA0-F201-AEB1-9AAE312CED39}"/>
          </ac:picMkLst>
        </pc:picChg>
      </pc:sldChg>
      <pc:sldChg chg="addSp modSp mod modAnim">
        <pc:chgData name="Marisabel Caballero" userId="33528d55-6dde-41f7-a372-7f234b7bf9df" providerId="ADAL" clId="{D69E55D9-2642-41F2-A580-317CC723929D}" dt="2025-11-21T07:00:38.151" v="499"/>
        <pc:sldMkLst>
          <pc:docMk/>
          <pc:sldMk cId="2138388735" sldId="271"/>
        </pc:sldMkLst>
        <pc:spChg chg="add mod">
          <ac:chgData name="Marisabel Caballero" userId="33528d55-6dde-41f7-a372-7f234b7bf9df" providerId="ADAL" clId="{D69E55D9-2642-41F2-A580-317CC723929D}" dt="2025-11-20T22:21:14.108" v="134" actId="2711"/>
          <ac:spMkLst>
            <pc:docMk/>
            <pc:sldMk cId="2138388735" sldId="271"/>
            <ac:spMk id="35" creationId="{4AD521C8-6256-2324-8B41-984AB72BC38B}"/>
          </ac:spMkLst>
        </pc:spChg>
        <pc:graphicFrameChg chg="modGraphic">
          <ac:chgData name="Marisabel Caballero" userId="33528d55-6dde-41f7-a372-7f234b7bf9df" providerId="ADAL" clId="{D69E55D9-2642-41F2-A580-317CC723929D}" dt="2025-11-20T22:21:32.002" v="150" actId="20577"/>
          <ac:graphicFrameMkLst>
            <pc:docMk/>
            <pc:sldMk cId="2138388735" sldId="271"/>
            <ac:graphicFrameMk id="34" creationId="{CB6A30DD-91C8-DEE3-705D-6701B721839B}"/>
          </ac:graphicFrameMkLst>
        </pc:graphicFrameChg>
        <pc:picChg chg="mod">
          <ac:chgData name="Marisabel Caballero" userId="33528d55-6dde-41f7-a372-7f234b7bf9df" providerId="ADAL" clId="{D69E55D9-2642-41F2-A580-317CC723929D}" dt="2025-11-21T06:58:45.945" v="497"/>
          <ac:picMkLst>
            <pc:docMk/>
            <pc:sldMk cId="2138388735" sldId="271"/>
            <ac:picMk id="3" creationId="{A46EFD4B-0D29-B0FA-0EA9-11AE1C54EA99}"/>
          </ac:picMkLst>
        </pc:picChg>
      </pc:sldChg>
      <pc:sldChg chg="modSp mod">
        <pc:chgData name="Marisabel Caballero" userId="33528d55-6dde-41f7-a372-7f234b7bf9df" providerId="ADAL" clId="{D69E55D9-2642-41F2-A580-317CC723929D}" dt="2025-11-20T22:22:01.906" v="178" actId="20577"/>
        <pc:sldMkLst>
          <pc:docMk/>
          <pc:sldMk cId="1220701539" sldId="272"/>
        </pc:sldMkLst>
        <pc:spChg chg="mod">
          <ac:chgData name="Marisabel Caballero" userId="33528d55-6dde-41f7-a372-7f234b7bf9df" providerId="ADAL" clId="{D69E55D9-2642-41F2-A580-317CC723929D}" dt="2025-11-20T22:22:01.906" v="178" actId="20577"/>
          <ac:spMkLst>
            <pc:docMk/>
            <pc:sldMk cId="1220701539" sldId="272"/>
            <ac:spMk id="4" creationId="{96C8EE75-F713-E813-5919-F25E13CC697D}"/>
          </ac:spMkLst>
        </pc:spChg>
      </pc:sldChg>
      <pc:sldChg chg="addSp delSp modSp mod">
        <pc:chgData name="Marisabel Caballero" userId="33528d55-6dde-41f7-a372-7f234b7bf9df" providerId="ADAL" clId="{D69E55D9-2642-41F2-A580-317CC723929D}" dt="2025-11-23T11:54:15.339" v="524" actId="1076"/>
        <pc:sldMkLst>
          <pc:docMk/>
          <pc:sldMk cId="4036576148" sldId="273"/>
        </pc:sldMkLst>
        <pc:spChg chg="mod">
          <ac:chgData name="Marisabel Caballero" userId="33528d55-6dde-41f7-a372-7f234b7bf9df" providerId="ADAL" clId="{D69E55D9-2642-41F2-A580-317CC723929D}" dt="2025-11-20T22:23:10.447" v="216" actId="20577"/>
          <ac:spMkLst>
            <pc:docMk/>
            <pc:sldMk cId="4036576148" sldId="273"/>
            <ac:spMk id="3" creationId="{68AFEE40-15B8-0102-CD6E-9D3AA1031327}"/>
          </ac:spMkLst>
        </pc:spChg>
        <pc:spChg chg="mod">
          <ac:chgData name="Marisabel Caballero" userId="33528d55-6dde-41f7-a372-7f234b7bf9df" providerId="ADAL" clId="{D69E55D9-2642-41F2-A580-317CC723929D}" dt="2025-11-23T11:53:36.963" v="520" actId="1036"/>
          <ac:spMkLst>
            <pc:docMk/>
            <pc:sldMk cId="4036576148" sldId="273"/>
            <ac:spMk id="4" creationId="{D0A6FCAD-9C64-F3BE-CC66-1989DD7750FE}"/>
          </ac:spMkLst>
        </pc:spChg>
        <pc:spChg chg="add del mod">
          <ac:chgData name="Marisabel Caballero" userId="33528d55-6dde-41f7-a372-7f234b7bf9df" providerId="ADAL" clId="{D69E55D9-2642-41F2-A580-317CC723929D}" dt="2025-11-23T11:54:15.339" v="524" actId="1076"/>
          <ac:spMkLst>
            <pc:docMk/>
            <pc:sldMk cId="4036576148" sldId="273"/>
            <ac:spMk id="8" creationId="{36FF1452-A140-C451-59DD-B9149AEF9EEE}"/>
          </ac:spMkLst>
        </pc:spChg>
        <pc:spChg chg="add mod">
          <ac:chgData name="Marisabel Caballero" userId="33528d55-6dde-41f7-a372-7f234b7bf9df" providerId="ADAL" clId="{D69E55D9-2642-41F2-A580-317CC723929D}" dt="2025-11-23T11:54:00.653" v="523" actId="1076"/>
          <ac:spMkLst>
            <pc:docMk/>
            <pc:sldMk cId="4036576148" sldId="273"/>
            <ac:spMk id="10" creationId="{7DED59AB-C173-1885-E1C6-87CBD268CE4B}"/>
          </ac:spMkLst>
        </pc:spChg>
        <pc:spChg chg="mod">
          <ac:chgData name="Marisabel Caballero" userId="33528d55-6dde-41f7-a372-7f234b7bf9df" providerId="ADAL" clId="{D69E55D9-2642-41F2-A580-317CC723929D}" dt="2025-11-23T11:53:36.963" v="520" actId="1036"/>
          <ac:spMkLst>
            <pc:docMk/>
            <pc:sldMk cId="4036576148" sldId="273"/>
            <ac:spMk id="11" creationId="{230547F2-D5D3-A3C2-96E1-F751BD591B7C}"/>
          </ac:spMkLst>
        </pc:spChg>
        <pc:spChg chg="mod">
          <ac:chgData name="Marisabel Caballero" userId="33528d55-6dde-41f7-a372-7f234b7bf9df" providerId="ADAL" clId="{D69E55D9-2642-41F2-A580-317CC723929D}" dt="2025-11-23T11:53:36.963" v="520" actId="1036"/>
          <ac:spMkLst>
            <pc:docMk/>
            <pc:sldMk cId="4036576148" sldId="273"/>
            <ac:spMk id="13" creationId="{2007129F-5B03-F6D3-F2CB-1FD71A0964D7}"/>
          </ac:spMkLst>
        </pc:spChg>
        <pc:graphicFrameChg chg="mod">
          <ac:chgData name="Marisabel Caballero" userId="33528d55-6dde-41f7-a372-7f234b7bf9df" providerId="ADAL" clId="{D69E55D9-2642-41F2-A580-317CC723929D}" dt="2025-11-20T22:26:12.232" v="265"/>
          <ac:graphicFrameMkLst>
            <pc:docMk/>
            <pc:sldMk cId="4036576148" sldId="273"/>
            <ac:graphicFrameMk id="6" creationId="{FF15E0E5-5EC2-D436-9760-BBB8CEE740AA}"/>
          </ac:graphicFrameMkLst>
        </pc:graphicFrameChg>
        <pc:graphicFrameChg chg="add del mod">
          <ac:chgData name="Marisabel Caballero" userId="33528d55-6dde-41f7-a372-7f234b7bf9df" providerId="ADAL" clId="{D69E55D9-2642-41F2-A580-317CC723929D}" dt="2025-11-20T22:25:38.316" v="258" actId="14100"/>
          <ac:graphicFrameMkLst>
            <pc:docMk/>
            <pc:sldMk cId="4036576148" sldId="273"/>
            <ac:graphicFrameMk id="7" creationId="{3B6D228D-5297-B992-78F4-26302B120F84}"/>
          </ac:graphicFrameMkLst>
        </pc:graphicFrameChg>
      </pc:sldChg>
      <pc:sldChg chg="addSp delSp modSp mod">
        <pc:chgData name="Marisabel Caballero" userId="33528d55-6dde-41f7-a372-7f234b7bf9df" providerId="ADAL" clId="{D69E55D9-2642-41F2-A580-317CC723929D}" dt="2025-11-23T12:02:15.360" v="580" actId="1038"/>
        <pc:sldMkLst>
          <pc:docMk/>
          <pc:sldMk cId="880095067" sldId="274"/>
        </pc:sldMkLst>
        <pc:spChg chg="mod">
          <ac:chgData name="Marisabel Caballero" userId="33528d55-6dde-41f7-a372-7f234b7bf9df" providerId="ADAL" clId="{D69E55D9-2642-41F2-A580-317CC723929D}" dt="2025-11-23T12:02:15.360" v="580" actId="1038"/>
          <ac:spMkLst>
            <pc:docMk/>
            <pc:sldMk cId="880095067" sldId="274"/>
            <ac:spMk id="6" creationId="{02DD47B8-FF0B-197F-C9C1-4DA31BFE3DD9}"/>
          </ac:spMkLst>
        </pc:spChg>
        <pc:spChg chg="add mod">
          <ac:chgData name="Marisabel Caballero" userId="33528d55-6dde-41f7-a372-7f234b7bf9df" providerId="ADAL" clId="{D69E55D9-2642-41F2-A580-317CC723929D}" dt="2025-11-23T12:00:50.958" v="558" actId="1037"/>
          <ac:spMkLst>
            <pc:docMk/>
            <pc:sldMk cId="880095067" sldId="274"/>
            <ac:spMk id="7" creationId="{FA81A111-465D-DF32-D9DC-95BDFF8114F9}"/>
          </ac:spMkLst>
        </pc:spChg>
        <pc:spChg chg="add mod">
          <ac:chgData name="Marisabel Caballero" userId="33528d55-6dde-41f7-a372-7f234b7bf9df" providerId="ADAL" clId="{D69E55D9-2642-41F2-A580-317CC723929D}" dt="2025-11-23T12:02:15.360" v="580" actId="1038"/>
          <ac:spMkLst>
            <pc:docMk/>
            <pc:sldMk cId="880095067" sldId="274"/>
            <ac:spMk id="14" creationId="{91A7500A-392E-20BA-180F-253BBF2D10B1}"/>
          </ac:spMkLst>
        </pc:spChg>
        <pc:graphicFrameChg chg="mod">
          <ac:chgData name="Marisabel Caballero" userId="33528d55-6dde-41f7-a372-7f234b7bf9df" providerId="ADAL" clId="{D69E55D9-2642-41F2-A580-317CC723929D}" dt="2025-11-20T22:28:28.226" v="326"/>
          <ac:graphicFrameMkLst>
            <pc:docMk/>
            <pc:sldMk cId="880095067" sldId="274"/>
            <ac:graphicFrameMk id="10" creationId="{86C14587-E67F-DA29-0B93-E056C498F592}"/>
          </ac:graphicFrameMkLst>
        </pc:graphicFrameChg>
        <pc:picChg chg="add mod">
          <ac:chgData name="Marisabel Caballero" userId="33528d55-6dde-41f7-a372-7f234b7bf9df" providerId="ADAL" clId="{D69E55D9-2642-41F2-A580-317CC723929D}" dt="2025-11-23T11:58:49.387" v="525"/>
          <ac:picMkLst>
            <pc:docMk/>
            <pc:sldMk cId="880095067" sldId="274"/>
            <ac:picMk id="3" creationId="{E8587EF0-DF9A-0B70-FC68-EAB153B06F62}"/>
          </ac:picMkLst>
        </pc:picChg>
        <pc:picChg chg="mod">
          <ac:chgData name="Marisabel Caballero" userId="33528d55-6dde-41f7-a372-7f234b7bf9df" providerId="ADAL" clId="{D69E55D9-2642-41F2-A580-317CC723929D}" dt="2025-11-23T11:58:54.473" v="526" actId="14100"/>
          <ac:picMkLst>
            <pc:docMk/>
            <pc:sldMk cId="880095067" sldId="274"/>
            <ac:picMk id="4" creationId="{9C6B44CC-4D43-AC3B-90E7-797A8077FE0A}"/>
          </ac:picMkLst>
        </pc:picChg>
        <pc:picChg chg="mod">
          <ac:chgData name="Marisabel Caballero" userId="33528d55-6dde-41f7-a372-7f234b7bf9df" providerId="ADAL" clId="{D69E55D9-2642-41F2-A580-317CC723929D}" dt="2025-11-23T11:58:58.947" v="527" actId="14100"/>
          <ac:picMkLst>
            <pc:docMk/>
            <pc:sldMk cId="880095067" sldId="274"/>
            <ac:picMk id="8" creationId="{5137CFEA-345B-131F-BE36-4DA475F8C943}"/>
          </ac:picMkLst>
        </pc:picChg>
      </pc:sldChg>
      <pc:sldChg chg="del">
        <pc:chgData name="Marisabel Caballero" userId="33528d55-6dde-41f7-a372-7f234b7bf9df" providerId="ADAL" clId="{D69E55D9-2642-41F2-A580-317CC723929D}" dt="2025-11-20T22:58:57.291" v="327" actId="47"/>
        <pc:sldMkLst>
          <pc:docMk/>
          <pc:sldMk cId="2285034193" sldId="275"/>
        </pc:sldMkLst>
      </pc:sldChg>
      <pc:sldChg chg="delSp modSp mod delAnim">
        <pc:chgData name="Marisabel Caballero" userId="33528d55-6dde-41f7-a372-7f234b7bf9df" providerId="ADAL" clId="{D69E55D9-2642-41F2-A580-317CC723929D}" dt="2025-11-24T06:45:52.225" v="702" actId="20577"/>
        <pc:sldMkLst>
          <pc:docMk/>
          <pc:sldMk cId="3798426584" sldId="279"/>
        </pc:sldMkLst>
        <pc:spChg chg="mod">
          <ac:chgData name="Marisabel Caballero" userId="33528d55-6dde-41f7-a372-7f234b7bf9df" providerId="ADAL" clId="{D69E55D9-2642-41F2-A580-317CC723929D}" dt="2025-11-24T06:45:52.225" v="702" actId="20577"/>
          <ac:spMkLst>
            <pc:docMk/>
            <pc:sldMk cId="3798426584" sldId="279"/>
            <ac:spMk id="2" creationId="{A850BAAC-AD0F-98F5-0601-9DFD88C9E07B}"/>
          </ac:spMkLst>
        </pc:spChg>
        <pc:spChg chg="mod">
          <ac:chgData name="Marisabel Caballero" userId="33528d55-6dde-41f7-a372-7f234b7bf9df" providerId="ADAL" clId="{D69E55D9-2642-41F2-A580-317CC723929D}" dt="2025-11-24T06:45:25.599" v="661" actId="1076"/>
          <ac:spMkLst>
            <pc:docMk/>
            <pc:sldMk cId="3798426584" sldId="279"/>
            <ac:spMk id="3" creationId="{21E4599B-E2B1-8244-6A4D-25407AF24607}"/>
          </ac:spMkLst>
        </pc:spChg>
        <pc:spChg chg="del">
          <ac:chgData name="Marisabel Caballero" userId="33528d55-6dde-41f7-a372-7f234b7bf9df" providerId="ADAL" clId="{D69E55D9-2642-41F2-A580-317CC723929D}" dt="2025-11-24T06:44:28.202" v="600" actId="478"/>
          <ac:spMkLst>
            <pc:docMk/>
            <pc:sldMk cId="3798426584" sldId="279"/>
            <ac:spMk id="6" creationId="{CE94B15D-D00B-AC8A-233B-FFD7416FC6F2}"/>
          </ac:spMkLst>
        </pc:spChg>
        <pc:spChg chg="del">
          <ac:chgData name="Marisabel Caballero" userId="33528d55-6dde-41f7-a372-7f234b7bf9df" providerId="ADAL" clId="{D69E55D9-2642-41F2-A580-317CC723929D}" dt="2025-11-24T06:44:31.154" v="601" actId="478"/>
          <ac:spMkLst>
            <pc:docMk/>
            <pc:sldMk cId="3798426584" sldId="279"/>
            <ac:spMk id="7" creationId="{5C6D4CF9-E28D-176B-6FD2-A32DB57549AA}"/>
          </ac:spMkLst>
        </pc:spChg>
        <pc:graphicFrameChg chg="mod">
          <ac:chgData name="Marisabel Caballero" userId="33528d55-6dde-41f7-a372-7f234b7bf9df" providerId="ADAL" clId="{D69E55D9-2642-41F2-A580-317CC723929D}" dt="2025-11-20T16:00:02.449" v="1" actId="14100"/>
          <ac:graphicFrameMkLst>
            <pc:docMk/>
            <pc:sldMk cId="3798426584" sldId="279"/>
            <ac:graphicFrameMk id="4" creationId="{6BF0F3B9-0922-4541-EF2E-8C5F2728DD14}"/>
          </ac:graphicFrameMkLst>
        </pc:graphicFrameChg>
      </pc:sldChg>
      <pc:sldChg chg="ord">
        <pc:chgData name="Marisabel Caballero" userId="33528d55-6dde-41f7-a372-7f234b7bf9df" providerId="ADAL" clId="{D69E55D9-2642-41F2-A580-317CC723929D}" dt="2025-11-20T23:03:36.979" v="356" actId="20578"/>
        <pc:sldMkLst>
          <pc:docMk/>
          <pc:sldMk cId="2337006353" sldId="283"/>
        </pc:sldMkLst>
      </pc:sldChg>
      <pc:sldChg chg="addSp modSp">
        <pc:chgData name="Marisabel Caballero" userId="33528d55-6dde-41f7-a372-7f234b7bf9df" providerId="ADAL" clId="{D69E55D9-2642-41F2-A580-317CC723929D}" dt="2025-11-24T06:48:33.954" v="703"/>
        <pc:sldMkLst>
          <pc:docMk/>
          <pc:sldMk cId="1728368359" sldId="284"/>
        </pc:sldMkLst>
        <pc:spChg chg="add mod">
          <ac:chgData name="Marisabel Caballero" userId="33528d55-6dde-41f7-a372-7f234b7bf9df" providerId="ADAL" clId="{D69E55D9-2642-41F2-A580-317CC723929D}" dt="2025-11-24T06:48:33.954" v="703"/>
          <ac:spMkLst>
            <pc:docMk/>
            <pc:sldMk cId="1728368359" sldId="284"/>
            <ac:spMk id="2" creationId="{89A52331-FD80-AD42-32F1-C37A4513D3CD}"/>
          </ac:spMkLst>
        </pc:spChg>
      </pc:sldChg>
      <pc:sldChg chg="addSp delSp modSp mod">
        <pc:chgData name="Marisabel Caballero" userId="33528d55-6dde-41f7-a372-7f234b7bf9df" providerId="ADAL" clId="{D69E55D9-2642-41F2-A580-317CC723929D}" dt="2025-11-23T18:08:51.067" v="599" actId="478"/>
        <pc:sldMkLst>
          <pc:docMk/>
          <pc:sldMk cId="2942265288" sldId="285"/>
        </pc:sldMkLst>
        <pc:spChg chg="del">
          <ac:chgData name="Marisabel Caballero" userId="33528d55-6dde-41f7-a372-7f234b7bf9df" providerId="ADAL" clId="{D69E55D9-2642-41F2-A580-317CC723929D}" dt="2025-11-23T18:08:51.067" v="599" actId="478"/>
          <ac:spMkLst>
            <pc:docMk/>
            <pc:sldMk cId="2942265288" sldId="285"/>
            <ac:spMk id="3" creationId="{8CAE700D-9BF5-828B-BB61-91036B1C35F9}"/>
          </ac:spMkLst>
        </pc:spChg>
        <pc:spChg chg="add mod">
          <ac:chgData name="Marisabel Caballero" userId="33528d55-6dde-41f7-a372-7f234b7bf9df" providerId="ADAL" clId="{D69E55D9-2642-41F2-A580-317CC723929D}" dt="2025-11-23T18:08:43.046" v="598"/>
          <ac:spMkLst>
            <pc:docMk/>
            <pc:sldMk cId="2942265288" sldId="285"/>
            <ac:spMk id="11" creationId="{9550E838-B575-92E5-A7FF-1C3187CFA188}"/>
          </ac:spMkLst>
        </pc:spChg>
      </pc:sldChg>
      <pc:sldChg chg="modSp mod ord">
        <pc:chgData name="Marisabel Caballero" userId="33528d55-6dde-41f7-a372-7f234b7bf9df" providerId="ADAL" clId="{D69E55D9-2642-41F2-A580-317CC723929D}" dt="2025-11-20T16:02:20.728" v="81" actId="403"/>
        <pc:sldMkLst>
          <pc:docMk/>
          <pc:sldMk cId="1168571805" sldId="287"/>
        </pc:sldMkLst>
        <pc:spChg chg="mod">
          <ac:chgData name="Marisabel Caballero" userId="33528d55-6dde-41f7-a372-7f234b7bf9df" providerId="ADAL" clId="{D69E55D9-2642-41F2-A580-317CC723929D}" dt="2025-11-20T16:01:41.338" v="70" actId="20577"/>
          <ac:spMkLst>
            <pc:docMk/>
            <pc:sldMk cId="1168571805" sldId="287"/>
            <ac:spMk id="2" creationId="{321FA524-6849-6EFF-BB82-5DCF73F690FF}"/>
          </ac:spMkLst>
        </pc:spChg>
        <pc:spChg chg="mod">
          <ac:chgData name="Marisabel Caballero" userId="33528d55-6dde-41f7-a372-7f234b7bf9df" providerId="ADAL" clId="{D69E55D9-2642-41F2-A580-317CC723929D}" dt="2025-11-20T16:02:20.728" v="81" actId="403"/>
          <ac:spMkLst>
            <pc:docMk/>
            <pc:sldMk cId="1168571805" sldId="287"/>
            <ac:spMk id="3" creationId="{9E049700-1179-E711-BB05-12F29DCEE190}"/>
          </ac:spMkLst>
        </pc:spChg>
        <pc:picChg chg="mod">
          <ac:chgData name="Marisabel Caballero" userId="33528d55-6dde-41f7-a372-7f234b7bf9df" providerId="ADAL" clId="{D69E55D9-2642-41F2-A580-317CC723929D}" dt="2025-11-20T16:01:18.148" v="54" actId="1076"/>
          <ac:picMkLst>
            <pc:docMk/>
            <pc:sldMk cId="1168571805" sldId="287"/>
            <ac:picMk id="4" creationId="{DBC19887-C391-0660-7DF7-9D5207267D14}"/>
          </ac:picMkLst>
        </pc:picChg>
      </pc:sldChg>
      <pc:sldChg chg="modSp mod">
        <pc:chgData name="Marisabel Caballero" userId="33528d55-6dde-41f7-a372-7f234b7bf9df" providerId="ADAL" clId="{D69E55D9-2642-41F2-A580-317CC723929D}" dt="2025-11-20T22:22:48.507" v="188" actId="14100"/>
        <pc:sldMkLst>
          <pc:docMk/>
          <pc:sldMk cId="157233272" sldId="289"/>
        </pc:sldMkLst>
        <pc:spChg chg="mod">
          <ac:chgData name="Marisabel Caballero" userId="33528d55-6dde-41f7-a372-7f234b7bf9df" providerId="ADAL" clId="{D69E55D9-2642-41F2-A580-317CC723929D}" dt="2025-11-20T22:22:48.507" v="188" actId="14100"/>
          <ac:spMkLst>
            <pc:docMk/>
            <pc:sldMk cId="157233272" sldId="289"/>
            <ac:spMk id="2" creationId="{95C2AC3E-67C2-BB0F-2C7B-BE04C8E01419}"/>
          </ac:spMkLst>
        </pc:spChg>
      </pc:sldChg>
      <pc:sldChg chg="modSp mod">
        <pc:chgData name="Marisabel Caballero" userId="33528d55-6dde-41f7-a372-7f234b7bf9df" providerId="ADAL" clId="{D69E55D9-2642-41F2-A580-317CC723929D}" dt="2025-11-20T23:05:38.399" v="470" actId="20577"/>
        <pc:sldMkLst>
          <pc:docMk/>
          <pc:sldMk cId="593464405" sldId="290"/>
        </pc:sldMkLst>
        <pc:spChg chg="mod">
          <ac:chgData name="Marisabel Caballero" userId="33528d55-6dde-41f7-a372-7f234b7bf9df" providerId="ADAL" clId="{D69E55D9-2642-41F2-A580-317CC723929D}" dt="2025-11-20T23:05:38.399" v="470" actId="20577"/>
          <ac:spMkLst>
            <pc:docMk/>
            <pc:sldMk cId="593464405" sldId="290"/>
            <ac:spMk id="3" creationId="{BA99FF6B-7933-927C-E5AD-34C35D344580}"/>
          </ac:spMkLst>
        </pc:spChg>
      </pc:sldChg>
      <pc:sldChg chg="modSp add mod">
        <pc:chgData name="Marisabel Caballero" userId="33528d55-6dde-41f7-a372-7f234b7bf9df" providerId="ADAL" clId="{D69E55D9-2642-41F2-A580-317CC723929D}" dt="2025-11-20T16:00:34.546" v="45" actId="1076"/>
        <pc:sldMkLst>
          <pc:docMk/>
          <pc:sldMk cId="2933618065" sldId="291"/>
        </pc:sldMkLst>
        <pc:spChg chg="mod">
          <ac:chgData name="Marisabel Caballero" userId="33528d55-6dde-41f7-a372-7f234b7bf9df" providerId="ADAL" clId="{D69E55D9-2642-41F2-A580-317CC723929D}" dt="2025-11-20T16:00:34.546" v="45" actId="1076"/>
          <ac:spMkLst>
            <pc:docMk/>
            <pc:sldMk cId="2933618065" sldId="291"/>
            <ac:spMk id="6" creationId="{836BDB54-8DCE-A973-9E44-C252B4E4C1ED}"/>
          </ac:spMkLst>
        </pc:spChg>
      </pc:sldChg>
      <pc:sldChg chg="new del">
        <pc:chgData name="Marisabel Caballero" userId="33528d55-6dde-41f7-a372-7f234b7bf9df" providerId="ADAL" clId="{D69E55D9-2642-41F2-A580-317CC723929D}" dt="2025-11-20T22:59:10.861" v="329" actId="47"/>
        <pc:sldMkLst>
          <pc:docMk/>
          <pc:sldMk cId="568536665" sldId="292"/>
        </pc:sldMkLst>
      </pc:sldChg>
      <pc:sldChg chg="addSp delSp modSp add mod">
        <pc:chgData name="Marisabel Caballero" userId="33528d55-6dde-41f7-a372-7f234b7bf9df" providerId="ADAL" clId="{D69E55D9-2642-41F2-A580-317CC723929D}" dt="2025-11-23T16:42:56.741" v="597" actId="20577"/>
        <pc:sldMkLst>
          <pc:docMk/>
          <pc:sldMk cId="2198066860" sldId="292"/>
        </pc:sldMkLst>
        <pc:spChg chg="mod">
          <ac:chgData name="Marisabel Caballero" userId="33528d55-6dde-41f7-a372-7f234b7bf9df" providerId="ADAL" clId="{D69E55D9-2642-41F2-A580-317CC723929D}" dt="2025-11-20T23:01:07.834" v="348" actId="114"/>
          <ac:spMkLst>
            <pc:docMk/>
            <pc:sldMk cId="2198066860" sldId="292"/>
            <ac:spMk id="2" creationId="{3B6139E9-0766-1A20-9FCF-3B97339CD3D2}"/>
          </ac:spMkLst>
        </pc:spChg>
        <pc:spChg chg="mod">
          <ac:chgData name="Marisabel Caballero" userId="33528d55-6dde-41f7-a372-7f234b7bf9df" providerId="ADAL" clId="{D69E55D9-2642-41F2-A580-317CC723929D}" dt="2025-11-23T16:42:56.741" v="597" actId="20577"/>
          <ac:spMkLst>
            <pc:docMk/>
            <pc:sldMk cId="2198066860" sldId="292"/>
            <ac:spMk id="4" creationId="{18BB5421-7884-AD29-3DC9-95465B09578C}"/>
          </ac:spMkLst>
        </pc:spChg>
        <pc:picChg chg="add mod modCrop">
          <ac:chgData name="Marisabel Caballero" userId="33528d55-6dde-41f7-a372-7f234b7bf9df" providerId="ADAL" clId="{D69E55D9-2642-41F2-A580-317CC723929D}" dt="2025-11-20T23:00:54.514" v="335" actId="1076"/>
          <ac:picMkLst>
            <pc:docMk/>
            <pc:sldMk cId="2198066860" sldId="292"/>
            <ac:picMk id="7" creationId="{057F2A66-9B93-4DE6-9E4E-91922DB73C1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600" b="1" i="0" u="none" strike="noStrike" kern="1200" baseline="0">
                <a:solidFill>
                  <a:srgbClr val="7F7F7F"/>
                </a:solidFill>
                <a:latin typeface="Aptos Narrow"/>
              </a:defRPr>
            </a:pPr>
            <a:r>
              <a:rPr lang="en-US" sz="1600" b="1" i="0" u="none" strike="noStrike" kern="1200" cap="none" spc="0" baseline="0">
                <a:solidFill>
                  <a:srgbClr val="7F7F7F"/>
                </a:solidFill>
                <a:uFillTx/>
                <a:latin typeface="Aptos Narrow"/>
              </a:rPr>
              <a:t>Performance of Ross 308 broilers in the starter period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Body Weight (g)</c:v>
          </c:tx>
          <c:spPr>
            <a:solidFill>
              <a:srgbClr val="D9F2D0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D9F2D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C48E-491D-97C8-C0FDE45B6DAB}"/>
              </c:ext>
            </c:extLst>
          </c:dPt>
          <c:dLbls>
            <c:dLbl>
              <c:idx val="2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200" b="0" i="0" u="none" strike="noStrike" kern="1200" baseline="0">
                        <a:solidFill>
                          <a:schemeClr val="accent2"/>
                        </a:solidFill>
                        <a:latin typeface="Aptos Narrow"/>
                      </a:defRPr>
                    </a:pPr>
                    <a:r>
                      <a:rPr lang="en-US" sz="1200" b="0" i="0" u="none" strike="noStrike" kern="1200" cap="none" spc="0" baseline="0">
                        <a:solidFill>
                          <a:schemeClr val="accent2"/>
                        </a:solidFill>
                        <a:uFillTx/>
                        <a:latin typeface="Aptos Narrow"/>
                      </a:rPr>
                      <a:t>+16.8%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C48E-491D-97C8-C0FDE45B6D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200" b="0" i="0" u="none" strike="noStrike" kern="1200" baseline="0">
                    <a:solidFill>
                      <a:schemeClr val="accent2"/>
                    </a:solidFill>
                    <a:latin typeface="Aptos Narrow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Lit>
              <c:formatCode>General</c:formatCode>
              <c:ptCount val="3"/>
              <c:pt idx="0">
                <c:v>2007</c:v>
              </c:pt>
              <c:pt idx="1">
                <c:v>2014</c:v>
              </c:pt>
              <c:pt idx="2">
                <c:v>2022</c:v>
              </c:pt>
            </c:numLit>
          </c:cat>
          <c:val>
            <c:numLit>
              <c:formatCode>General</c:formatCode>
              <c:ptCount val="3"/>
              <c:pt idx="0">
                <c:v>281</c:v>
              </c:pt>
              <c:pt idx="1">
                <c:v>294</c:v>
              </c:pt>
              <c:pt idx="2">
                <c:v>330</c:v>
              </c:pt>
            </c:numLit>
          </c:val>
          <c:extLst>
            <c:ext xmlns:c16="http://schemas.microsoft.com/office/drawing/2014/chart" uri="{C3380CC4-5D6E-409C-BE32-E72D297353CC}">
              <c16:uniqueId val="{00000002-C48E-491D-97C8-C0FDE45B6DAB}"/>
            </c:ext>
          </c:extLst>
        </c:ser>
        <c:ser>
          <c:idx val="1"/>
          <c:order val="1"/>
          <c:tx>
            <c:v>Feed intake (g)</c:v>
          </c:tx>
          <c:spPr>
            <a:solidFill>
              <a:srgbClr val="AEAEAE"/>
            </a:solidFill>
            <a:ln>
              <a:noFill/>
            </a:ln>
          </c:spPr>
          <c:invertIfNegative val="0"/>
          <c:cat>
            <c:numLit>
              <c:formatCode>General</c:formatCode>
              <c:ptCount val="3"/>
              <c:pt idx="0">
                <c:v>2007</c:v>
              </c:pt>
              <c:pt idx="1">
                <c:v>2014</c:v>
              </c:pt>
              <c:pt idx="2">
                <c:v>2022</c:v>
              </c:pt>
            </c:numLit>
          </c:cat>
          <c:val>
            <c:numLit>
              <c:formatCode>General</c:formatCode>
              <c:ptCount val="3"/>
              <c:pt idx="0">
                <c:v>288</c:v>
              </c:pt>
              <c:pt idx="1">
                <c:v>295</c:v>
              </c:pt>
              <c:pt idx="2">
                <c:v>297</c:v>
              </c:pt>
            </c:numLit>
          </c:val>
          <c:extLst>
            <c:ext xmlns:c16="http://schemas.microsoft.com/office/drawing/2014/chart" uri="{C3380CC4-5D6E-409C-BE32-E72D297353CC}">
              <c16:uniqueId val="{00000003-C48E-491D-97C8-C0FDE45B6D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41716896"/>
        <c:axId val="141715456"/>
      </c:barChart>
      <c:barChart>
        <c:barDir val="col"/>
        <c:grouping val="clustered"/>
        <c:varyColors val="0"/>
        <c:ser>
          <c:idx val="2"/>
          <c:order val="2"/>
          <c:tx>
            <c:v/>
          </c:tx>
          <c:spPr>
            <a:solidFill>
              <a:srgbClr val="FFFFFF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</c:str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4-C48E-491D-97C8-C0FDE45B6DAB}"/>
            </c:ext>
          </c:extLst>
        </c:ser>
        <c:ser>
          <c:idx val="3"/>
          <c:order val="3"/>
          <c:tx>
            <c:v>FCR</c:v>
          </c:tx>
          <c:spPr>
            <a:solidFill>
              <a:srgbClr val="FFEB96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48E-491D-97C8-C0FDE45B6DAB}"/>
              </c:ext>
            </c:extLst>
          </c:dPt>
          <c:dLbls>
            <c:dLbl>
              <c:idx val="2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200" b="0" i="0" u="none" strike="noStrike" kern="1200" baseline="0">
                        <a:solidFill>
                          <a:schemeClr val="accent2"/>
                        </a:solidFill>
                        <a:latin typeface="Aptos Narrow"/>
                      </a:defRPr>
                    </a:pPr>
                    <a:r>
                      <a:rPr lang="en-US" sz="1200" b="0" i="0" u="none" strike="noStrike" kern="1200" cap="none" spc="0" baseline="0">
                        <a:solidFill>
                          <a:schemeClr val="accent2"/>
                        </a:solidFill>
                        <a:uFillTx/>
                        <a:latin typeface="Aptos Narrow"/>
                      </a:rPr>
                      <a:t>-12.4%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C48E-491D-97C8-C0FDE45B6D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200" b="0" i="0" u="none" strike="noStrike" kern="1200" baseline="0">
                    <a:solidFill>
                      <a:schemeClr val="accent2"/>
                    </a:solidFill>
                    <a:latin typeface="Aptos Narrow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</c:strLit>
          </c:cat>
          <c:val>
            <c:numLit>
              <c:formatCode>General</c:formatCode>
              <c:ptCount val="3"/>
              <c:pt idx="0">
                <c:v>1.0249999999999999</c:v>
              </c:pt>
              <c:pt idx="1">
                <c:v>1.004</c:v>
              </c:pt>
              <c:pt idx="2">
                <c:v>0.9</c:v>
              </c:pt>
            </c:numLit>
          </c:val>
          <c:extLst>
            <c:ext xmlns:c16="http://schemas.microsoft.com/office/drawing/2014/chart" uri="{C3380CC4-5D6E-409C-BE32-E72D297353CC}">
              <c16:uniqueId val="{00000006-C48E-491D-97C8-C0FDE45B6D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4"/>
        <c:overlap val="-100"/>
        <c:axId val="141777376"/>
        <c:axId val="141717376"/>
      </c:barChart>
      <c:valAx>
        <c:axId val="141715456"/>
        <c:scaling>
          <c:orientation val="minMax"/>
          <c:min val="200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200" b="0" i="0" u="none" strike="noStrike" kern="1200" baseline="0">
                    <a:solidFill>
                      <a:srgbClr val="7F7F7F"/>
                    </a:solidFill>
                    <a:latin typeface="Aptos Narrow"/>
                  </a:defRPr>
                </a:pPr>
                <a:r>
                  <a:rPr lang="en-US" sz="1200" b="0" i="0" u="none" strike="noStrike" kern="1200" cap="none" spc="0" baseline="0">
                    <a:solidFill>
                      <a:srgbClr val="7F7F7F"/>
                    </a:solidFill>
                    <a:uFillTx/>
                    <a:latin typeface="Aptos Narrow"/>
                  </a:rPr>
                  <a:t>BW, FI (g)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7F7F7F"/>
                </a:solidFill>
                <a:latin typeface="Aptos Narrow"/>
              </a:defRPr>
            </a:pPr>
            <a:endParaRPr lang="da-DK"/>
          </a:p>
        </c:txPr>
        <c:crossAx val="141716896"/>
        <c:crosses val="autoZero"/>
        <c:crossBetween val="between"/>
      </c:valAx>
      <c:catAx>
        <c:axId val="141716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7F7F7F"/>
                </a:solidFill>
                <a:latin typeface="Aptos Narrow"/>
              </a:defRPr>
            </a:pPr>
            <a:endParaRPr lang="da-DK"/>
          </a:p>
        </c:txPr>
        <c:crossAx val="141715456"/>
        <c:crosses val="autoZero"/>
        <c:auto val="1"/>
        <c:lblAlgn val="ctr"/>
        <c:lblOffset val="100"/>
        <c:noMultiLvlLbl val="0"/>
      </c:catAx>
      <c:valAx>
        <c:axId val="141717376"/>
        <c:scaling>
          <c:orientation val="minMax"/>
          <c:min val="0.85000000000000009"/>
        </c:scaling>
        <c:delete val="0"/>
        <c:axPos val="r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200" b="0" i="0" u="none" strike="noStrike" kern="1200" baseline="0">
                    <a:solidFill>
                      <a:srgbClr val="7F7F7F"/>
                    </a:solidFill>
                    <a:latin typeface="Aptos Narrow"/>
                  </a:defRPr>
                </a:pPr>
                <a:r>
                  <a:rPr lang="en-US" sz="1200" b="0" i="0" u="none" strike="noStrike" kern="1200" cap="none" spc="0" baseline="0">
                    <a:solidFill>
                      <a:srgbClr val="7F7F7F"/>
                    </a:solidFill>
                    <a:uFillTx/>
                    <a:latin typeface="Aptos Narrow"/>
                  </a:rPr>
                  <a:t>FCR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#,##0.00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7F7F7F"/>
                </a:solidFill>
                <a:latin typeface="Aptos Narrow"/>
              </a:defRPr>
            </a:pPr>
            <a:endParaRPr lang="da-DK"/>
          </a:p>
        </c:txPr>
        <c:crossAx val="141777376"/>
        <c:crosses val="max"/>
        <c:crossBetween val="between"/>
      </c:valAx>
      <c:catAx>
        <c:axId val="14177737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41717376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en-US" sz="1200" b="0" i="0" u="none" strike="noStrike" kern="1200" baseline="0">
              <a:solidFill>
                <a:srgbClr val="7F7F7F"/>
              </a:solidFill>
              <a:latin typeface="Aptos Narrow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rgbClr val="FFFFFF"/>
    </a:solidFill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200" b="0" i="0" u="none" strike="noStrike" kern="1200" baseline="0">
          <a:solidFill>
            <a:srgbClr val="7F7F7F"/>
          </a:solidFill>
          <a:latin typeface="Aptos Narrow"/>
        </a:defRPr>
      </a:pPr>
      <a:endParaRPr lang="da-DK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1" i="0" u="none" strike="noStrike" kern="1200" spc="0" baseline="0">
                <a:solidFill>
                  <a:srgbClr val="000000"/>
                </a:solidFill>
                <a:latin typeface="Aptos" panose="020B0004020202020204" pitchFamily="34" charset="0"/>
                <a:cs typeface="Arial" pitchFamily="34"/>
              </a:defRPr>
            </a:pPr>
            <a:r>
              <a:rPr lang="da-DK" sz="1400" b="1" i="0" u="none" strike="noStrike" kern="1200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cs typeface="Arial" pitchFamily="34"/>
              </a:rPr>
              <a:t>Body weight (P = 0.284)</a:t>
            </a:r>
          </a:p>
        </c:rich>
      </c:tx>
      <c:layout>
        <c:manualLayout>
          <c:xMode val="edge"/>
          <c:yMode val="edge"/>
          <c:x val="0.29169094842631133"/>
          <c:y val="2.8107319467369489E-2"/>
        </c:manualLayout>
      </c:layout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Series1</c:v>
          </c:tx>
          <c:spPr>
            <a:solidFill>
              <a:srgbClr val="FFEB96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2734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73B-44D0-8644-DFE0E98EB617}"/>
              </c:ext>
            </c:extLst>
          </c:dPt>
          <c:dPt>
            <c:idx val="1"/>
            <c:invertIfNegative val="0"/>
            <c:bubble3D val="0"/>
            <c:spPr>
              <a:solidFill>
                <a:srgbClr val="327346">
                  <a:alpha val="50196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73B-44D0-8644-DFE0E98EB61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73B-44D0-8644-DFE0E98EB617}"/>
              </c:ext>
            </c:extLst>
          </c:dPt>
          <c:cat>
            <c:strLit>
              <c:ptCount val="3"/>
              <c:pt idx="0">
                <c:v>Control</c:v>
              </c:pt>
              <c:pt idx="1">
                <c:v>HP 5%</c:v>
              </c:pt>
              <c:pt idx="2">
                <c:v>HP 7.5%</c:v>
              </c:pt>
            </c:strLit>
          </c:cat>
          <c:val>
            <c:numLit>
              <c:formatCode>General</c:formatCode>
              <c:ptCount val="3"/>
              <c:pt idx="0">
                <c:v>497</c:v>
              </c:pt>
              <c:pt idx="1">
                <c:v>502</c:v>
              </c:pt>
              <c:pt idx="2">
                <c:v>505</c:v>
              </c:pt>
            </c:numLit>
          </c:val>
          <c:extLst>
            <c:ext xmlns:c16="http://schemas.microsoft.com/office/drawing/2014/chart" uri="{C3380CC4-5D6E-409C-BE32-E72D297353CC}">
              <c16:uniqueId val="{00000005-273B-44D0-8644-DFE0E98EB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4902463"/>
        <c:axId val="1024896223"/>
      </c:barChart>
      <c:valAx>
        <c:axId val="1024896223"/>
        <c:scaling>
          <c:orientation val="minMax"/>
          <c:min val="450"/>
        </c:scaling>
        <c:delete val="0"/>
        <c:axPos val="l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000000"/>
                    </a:solidFill>
                    <a:latin typeface="Arial" pitchFamily="34"/>
                    <a:cs typeface="Arial" pitchFamily="34"/>
                  </a:defRPr>
                </a:pPr>
                <a:r>
                  <a:rPr lang="da-DK" sz="10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  <a:cs typeface="Arial" pitchFamily="34"/>
                  </a:rPr>
                  <a:t>Body weight (g/bird)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solidFill>
            <a:srgbClr val="FFFFFF"/>
          </a:solidFill>
          <a:ln w="9528" cap="sq">
            <a:solidFill>
              <a:srgbClr val="000000"/>
            </a:solidFill>
            <a:prstDash val="solid"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000000"/>
                </a:solidFill>
                <a:latin typeface="Arial" pitchFamily="34"/>
                <a:cs typeface="Arial" pitchFamily="34"/>
              </a:defRPr>
            </a:pPr>
            <a:endParaRPr lang="da-DK"/>
          </a:p>
        </c:txPr>
        <c:crossAx val="1024902463"/>
        <c:crosses val="autoZero"/>
        <c:crossBetween val="between"/>
      </c:valAx>
      <c:catAx>
        <c:axId val="102490246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156082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1" i="0" u="none" strike="noStrike" kern="1200" baseline="0">
                <a:solidFill>
                  <a:srgbClr val="000000"/>
                </a:solidFill>
                <a:latin typeface="Arial" pitchFamily="34"/>
                <a:cs typeface="Arial" pitchFamily="34"/>
              </a:defRPr>
            </a:pPr>
            <a:endParaRPr lang="da-DK"/>
          </a:p>
        </c:txPr>
        <c:crossAx val="1024896223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000" b="0" i="0" u="none" strike="noStrike" kern="1200" baseline="0">
          <a:solidFill>
            <a:srgbClr val="000000"/>
          </a:solidFill>
          <a:latin typeface="Arial" pitchFamily="34"/>
          <a:cs typeface="Arial" pitchFamily="34"/>
        </a:defRPr>
      </a:pPr>
      <a:endParaRPr lang="da-DK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1" i="0" u="none" strike="noStrike" kern="1200" spc="0" baseline="0">
                <a:solidFill>
                  <a:srgbClr val="000000"/>
                </a:solidFill>
                <a:latin typeface="Aptos" panose="020B0004020202020204" pitchFamily="34" charset="0"/>
                <a:cs typeface="Arial" pitchFamily="34"/>
              </a:defRPr>
            </a:pPr>
            <a:r>
              <a:rPr lang="da-DK" sz="1400" b="1" i="0" u="none" strike="noStrike" kern="1200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  <a:cs typeface="Arial" pitchFamily="34"/>
              </a:rPr>
              <a:t>FCR (P = 0.003)</a:t>
            </a:r>
          </a:p>
        </c:rich>
      </c:tx>
      <c:layout>
        <c:manualLayout>
          <c:xMode val="edge"/>
          <c:yMode val="edge"/>
          <c:x val="0.37532706697357787"/>
          <c:y val="2.5790349106885057E-2"/>
        </c:manualLayout>
      </c:layout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Series1</c:v>
          </c:tx>
          <c:spPr>
            <a:solidFill>
              <a:srgbClr val="FFEB96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2734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6D77-41C1-ACA8-7B0494A0A805}"/>
              </c:ext>
            </c:extLst>
          </c:dPt>
          <c:dPt>
            <c:idx val="1"/>
            <c:invertIfNegative val="0"/>
            <c:bubble3D val="0"/>
            <c:spPr>
              <a:solidFill>
                <a:srgbClr val="327346">
                  <a:alpha val="50196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6D77-41C1-ACA8-7B0494A0A80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D77-41C1-ACA8-7B0494A0A805}"/>
              </c:ext>
            </c:extLst>
          </c:dPt>
          <c:dLbls>
            <c:dLbl>
              <c:idx val="0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1000" b="1" i="0" u="none" strike="noStrike" kern="1200" baseline="0">
                        <a:solidFill>
                          <a:srgbClr val="000000"/>
                        </a:solidFill>
                        <a:latin typeface="Arial" pitchFamily="34"/>
                        <a:cs typeface="Arial" pitchFamily="34"/>
                      </a:defRPr>
                    </a:pPr>
                    <a:r>
                      <a:rPr lang="en-US" sz="1000" b="1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 pitchFamily="34"/>
                        <a:cs typeface="Arial" pitchFamily="34"/>
                      </a:rPr>
                      <a:t>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6D77-41C1-ACA8-7B0494A0A805}"/>
                </c:ext>
              </c:extLst>
            </c:dLbl>
            <c:dLbl>
              <c:idx val="1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1000" b="1" i="0" u="none" strike="noStrike" kern="1200" baseline="0">
                        <a:solidFill>
                          <a:srgbClr val="000000"/>
                        </a:solidFill>
                        <a:latin typeface="Arial" pitchFamily="34"/>
                        <a:cs typeface="Arial" pitchFamily="34"/>
                      </a:defRPr>
                    </a:pPr>
                    <a:r>
                      <a:rPr lang="en-US" sz="1000" b="1" i="0" u="none" strike="noStrike" kern="1200" cap="none" spc="0" baseline="0" dirty="0">
                        <a:solidFill>
                          <a:srgbClr val="000000"/>
                        </a:solidFill>
                        <a:uFillTx/>
                        <a:latin typeface="Arial" pitchFamily="34"/>
                        <a:cs typeface="Arial" pitchFamily="34"/>
                      </a:rPr>
                      <a:t>ab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6D77-41C1-ACA8-7B0494A0A805}"/>
                </c:ext>
              </c:extLst>
            </c:dLbl>
            <c:dLbl>
              <c:idx val="2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1000" b="1" i="0" u="none" strike="noStrike" kern="1200" baseline="0">
                        <a:solidFill>
                          <a:srgbClr val="000000"/>
                        </a:solidFill>
                        <a:latin typeface="Arial" pitchFamily="34"/>
                        <a:cs typeface="Arial" pitchFamily="34"/>
                      </a:defRPr>
                    </a:pPr>
                    <a:r>
                      <a:rPr lang="en-US" sz="1000" b="1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 pitchFamily="34"/>
                        <a:cs typeface="Arial" pitchFamily="34"/>
                      </a:rPr>
                      <a:t>b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4-6D77-41C1-ACA8-7B0494A0A8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1" i="0" u="none" strike="noStrike" kern="1200" baseline="0">
                    <a:solidFill>
                      <a:srgbClr val="000000"/>
                    </a:solidFill>
                    <a:latin typeface="Arial" pitchFamily="34"/>
                    <a:cs typeface="Arial" pitchFamily="34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3"/>
              <c:pt idx="0">
                <c:v>Control</c:v>
              </c:pt>
              <c:pt idx="1">
                <c:v>HP 5%</c:v>
              </c:pt>
              <c:pt idx="2">
                <c:v>HP 7.5%</c:v>
              </c:pt>
            </c:strLit>
          </c:cat>
          <c:val>
            <c:numLit>
              <c:formatCode>General</c:formatCode>
              <c:ptCount val="3"/>
              <c:pt idx="0">
                <c:v>1.147</c:v>
              </c:pt>
              <c:pt idx="1">
                <c:v>1.1379999999999999</c:v>
              </c:pt>
              <c:pt idx="2">
                <c:v>1.133</c:v>
              </c:pt>
            </c:numLit>
          </c:val>
          <c:extLst>
            <c:ext xmlns:c16="http://schemas.microsoft.com/office/drawing/2014/chart" uri="{C3380CC4-5D6E-409C-BE32-E72D297353CC}">
              <c16:uniqueId val="{00000005-6D77-41C1-ACA8-7B0494A0A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4903903"/>
        <c:axId val="1024895743"/>
      </c:barChart>
      <c:valAx>
        <c:axId val="1024895743"/>
        <c:scaling>
          <c:orientation val="minMax"/>
          <c:min val="1.05"/>
        </c:scaling>
        <c:delete val="0"/>
        <c:axPos val="l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000000"/>
                    </a:solidFill>
                    <a:latin typeface="Arial" pitchFamily="34"/>
                    <a:cs typeface="Arial" pitchFamily="34"/>
                  </a:defRPr>
                </a:pPr>
                <a:r>
                  <a:rPr lang="da-DK" sz="10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  <a:cs typeface="Arial" pitchFamily="34"/>
                  </a:rPr>
                  <a:t>FCR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000000"/>
            </a:solidFill>
            <a:prstDash val="solid"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000000"/>
                </a:solidFill>
                <a:latin typeface="Arial" pitchFamily="34"/>
                <a:cs typeface="Arial" pitchFamily="34"/>
              </a:defRPr>
            </a:pPr>
            <a:endParaRPr lang="da-DK"/>
          </a:p>
        </c:txPr>
        <c:crossAx val="1024903903"/>
        <c:crosses val="autoZero"/>
        <c:crossBetween val="between"/>
      </c:valAx>
      <c:catAx>
        <c:axId val="102490390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156082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1" i="0" u="none" strike="noStrike" kern="1200" baseline="0">
                <a:solidFill>
                  <a:srgbClr val="000000"/>
                </a:solidFill>
                <a:latin typeface="Arial" pitchFamily="34"/>
                <a:cs typeface="Arial" pitchFamily="34"/>
              </a:defRPr>
            </a:pPr>
            <a:endParaRPr lang="da-DK"/>
          </a:p>
        </c:txPr>
        <c:crossAx val="1024895743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000" b="0" i="0" u="none" strike="noStrike" kern="1200" baseline="0">
          <a:solidFill>
            <a:srgbClr val="000000"/>
          </a:solidFill>
          <a:latin typeface="Arial" pitchFamily="34"/>
          <a:cs typeface="Arial" pitchFamily="34"/>
        </a:defRPr>
      </a:pPr>
      <a:endParaRPr lang="da-DK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1" i="0" u="none" strike="noStrike" kern="1200" spc="0" baseline="0">
                <a:solidFill>
                  <a:srgbClr val="000000"/>
                </a:solidFill>
                <a:latin typeface="Aptos"/>
              </a:defRPr>
            </a:pPr>
            <a:r>
              <a:rPr lang="da-DK" sz="1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Feed </a:t>
            </a:r>
            <a:r>
              <a:rPr lang="da-DK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Aptos"/>
              </a:rPr>
              <a:t>Intake</a:t>
            </a:r>
            <a:r>
              <a:rPr lang="da-DK" sz="1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(P = 0.157)</a:t>
            </a:r>
          </a:p>
        </c:rich>
      </c:tx>
      <c:layout>
        <c:manualLayout>
          <c:xMode val="edge"/>
          <c:yMode val="edge"/>
          <c:x val="0.32695234850334015"/>
          <c:y val="0"/>
        </c:manualLayout>
      </c:layout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Series1</c:v>
          </c:tx>
          <c:spPr>
            <a:solidFill>
              <a:srgbClr val="327346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327346">
                  <a:alpha val="50196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E6FF-4F46-8E46-2DDF765A48C4}"/>
              </c:ext>
            </c:extLst>
          </c:dPt>
          <c:dPt>
            <c:idx val="2"/>
            <c:invertIfNegative val="0"/>
            <c:bubble3D val="0"/>
            <c:spPr>
              <a:solidFill>
                <a:srgbClr val="FFEB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E6FF-4F46-8E46-2DDF765A48C4}"/>
              </c:ext>
            </c:extLst>
          </c:dPt>
          <c:cat>
            <c:strLit>
              <c:ptCount val="3"/>
              <c:pt idx="0">
                <c:v>Control</c:v>
              </c:pt>
              <c:pt idx="1">
                <c:v>HP5</c:v>
              </c:pt>
              <c:pt idx="2">
                <c:v>HP7.5</c:v>
              </c:pt>
            </c:strLit>
          </c:cat>
          <c:val>
            <c:numLit>
              <c:formatCode>General</c:formatCode>
              <c:ptCount val="3"/>
              <c:pt idx="0">
                <c:v>531.31939246433853</c:v>
              </c:pt>
              <c:pt idx="1">
                <c:v>533.04344528534261</c:v>
              </c:pt>
              <c:pt idx="2">
                <c:v>533.77858003861479</c:v>
              </c:pt>
            </c:numLit>
          </c:val>
          <c:extLst>
            <c:ext xmlns:c16="http://schemas.microsoft.com/office/drawing/2014/chart" uri="{C3380CC4-5D6E-409C-BE32-E72D297353CC}">
              <c16:uniqueId val="{00000004-E6FF-4F46-8E46-2DDF765A4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804031"/>
        <c:axId val="119798751"/>
      </c:barChart>
      <c:valAx>
        <c:axId val="119798751"/>
        <c:scaling>
          <c:orientation val="minMax"/>
          <c:min val="50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000000"/>
                    </a:solidFill>
                    <a:latin typeface="Arial" pitchFamily="34"/>
                    <a:cs typeface="Arial" pitchFamily="34"/>
                  </a:defRPr>
                </a:pPr>
                <a:r>
                  <a:rPr lang="da-DK" sz="10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  <a:cs typeface="Arial" pitchFamily="34"/>
                  </a:rPr>
                  <a:t>Feed Intake (g/brid)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noFill/>
          <a:ln w="9528">
            <a:solidFill>
              <a:srgbClr val="000000"/>
            </a:solidFill>
            <a:prstDash val="solid"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Arial" pitchFamily="34"/>
                <a:cs typeface="Arial" pitchFamily="34"/>
              </a:defRPr>
            </a:pPr>
            <a:endParaRPr lang="da-DK"/>
          </a:p>
        </c:txPr>
        <c:crossAx val="119804031"/>
        <c:crosses val="autoZero"/>
        <c:crossBetween val="between"/>
      </c:valAx>
      <c:catAx>
        <c:axId val="11980403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000000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1" i="0" u="none" strike="noStrike" kern="1200" baseline="0">
                <a:solidFill>
                  <a:srgbClr val="000000"/>
                </a:solidFill>
                <a:latin typeface="Arial" pitchFamily="34"/>
                <a:cs typeface="Arial" pitchFamily="34"/>
              </a:defRPr>
            </a:pPr>
            <a:endParaRPr lang="da-DK"/>
          </a:p>
        </c:txPr>
        <c:crossAx val="119798751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050" b="0" i="0" u="none" strike="noStrike" kern="1200" baseline="0">
          <a:solidFill>
            <a:srgbClr val="000000"/>
          </a:solidFill>
          <a:latin typeface="Aptos"/>
        </a:defRPr>
      </a:pPr>
      <a:endParaRPr lang="da-DK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32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en-US" sz="132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Trypsin Activity </a:t>
            </a:r>
            <a:br>
              <a:rPr lang="en-US" sz="132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r>
              <a:rPr lang="en-US" sz="132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(Units/mg of protein)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Control</c:v>
          </c:tx>
          <c:spPr>
            <a:solidFill>
              <a:srgbClr val="23372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1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3"/>
              <c:pt idx="0">
                <c:v>Duodenum*</c:v>
              </c:pt>
              <c:pt idx="1">
                <c:v>Jejunum*</c:v>
              </c:pt>
              <c:pt idx="2">
                <c:v>Ileum*</c:v>
              </c:pt>
            </c:strLit>
          </c:cat>
          <c:val>
            <c:numLit>
              <c:formatCode>General</c:formatCode>
              <c:ptCount val="3"/>
              <c:pt idx="0">
                <c:v>75</c:v>
              </c:pt>
              <c:pt idx="1">
                <c:v>115</c:v>
              </c:pt>
              <c:pt idx="2">
                <c:v>70</c:v>
              </c:pt>
            </c:numLit>
          </c:val>
          <c:extLst>
            <c:ext xmlns:c16="http://schemas.microsoft.com/office/drawing/2014/chart" uri="{C3380CC4-5D6E-409C-BE32-E72D297353CC}">
              <c16:uniqueId val="{00000000-0116-4D22-91DF-7BF9E2B4B50A}"/>
            </c:ext>
          </c:extLst>
        </c:ser>
        <c:ser>
          <c:idx val="1"/>
          <c:order val="1"/>
          <c:tx>
            <c:v>HPAvistart</c:v>
          </c:tx>
          <c:spPr>
            <a:solidFill>
              <a:srgbClr val="32734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1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3"/>
              <c:pt idx="0">
                <c:v>Duodenum*</c:v>
              </c:pt>
              <c:pt idx="1">
                <c:v>Jejunum*</c:v>
              </c:pt>
              <c:pt idx="2">
                <c:v>Ileum*</c:v>
              </c:pt>
            </c:strLit>
          </c:cat>
          <c:val>
            <c:numLit>
              <c:formatCode>General</c:formatCode>
              <c:ptCount val="3"/>
              <c:pt idx="0">
                <c:v>125</c:v>
              </c:pt>
              <c:pt idx="1">
                <c:v>250</c:v>
              </c:pt>
              <c:pt idx="2">
                <c:v>200</c:v>
              </c:pt>
            </c:numLit>
          </c:val>
          <c:extLst>
            <c:ext xmlns:c16="http://schemas.microsoft.com/office/drawing/2014/chart" uri="{C3380CC4-5D6E-409C-BE32-E72D297353CC}">
              <c16:uniqueId val="{00000001-0116-4D22-91DF-7BF9E2B4B5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3875599"/>
        <c:axId val="1893884239"/>
      </c:barChart>
      <c:valAx>
        <c:axId val="1893884239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da-DK"/>
          </a:p>
        </c:txPr>
        <c:crossAx val="1893875599"/>
        <c:crosses val="autoZero"/>
        <c:crossBetween val="between"/>
      </c:valAx>
      <c:catAx>
        <c:axId val="189387559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da-DK"/>
          </a:p>
        </c:txPr>
        <c:crossAx val="1893884239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200" b="0" i="0" u="none" strike="noStrike" kern="1200" baseline="0">
          <a:solidFill>
            <a:srgbClr val="000000"/>
          </a:solidFill>
          <a:latin typeface="Calibri"/>
        </a:defRPr>
      </a:pPr>
      <a:endParaRPr lang="da-DK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32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en-US" sz="132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Carboxipeptidase</a:t>
            </a:r>
            <a:r>
              <a:rPr lang="en-US" sz="132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Activity </a:t>
            </a:r>
            <a:br>
              <a:rPr lang="en-US" sz="132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en-US" sz="132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(ng/mg of protein)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Control</c:v>
          </c:tx>
          <c:spPr>
            <a:solidFill>
              <a:srgbClr val="23372C"/>
            </a:solidFill>
            <a:ln>
              <a:noFill/>
            </a:ln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1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3"/>
              <c:pt idx="0">
                <c:v>Doudenum*</c:v>
              </c:pt>
              <c:pt idx="1">
                <c:v>Jejunum*</c:v>
              </c:pt>
              <c:pt idx="2">
                <c:v>Ileum</c:v>
              </c:pt>
            </c:strLit>
          </c:cat>
          <c:val>
            <c:numLit>
              <c:formatCode>General</c:formatCode>
              <c:ptCount val="3"/>
              <c:pt idx="0">
                <c:v>0.2</c:v>
              </c:pt>
              <c:pt idx="1">
                <c:v>0.4</c:v>
              </c:pt>
              <c:pt idx="2">
                <c:v>0.36</c:v>
              </c:pt>
            </c:numLit>
          </c:val>
          <c:extLst>
            <c:ext xmlns:c16="http://schemas.microsoft.com/office/drawing/2014/chart" uri="{C3380CC4-5D6E-409C-BE32-E72D297353CC}">
              <c16:uniqueId val="{00000000-B2E7-4D72-86B3-7440D04DFF77}"/>
            </c:ext>
          </c:extLst>
        </c:ser>
        <c:ser>
          <c:idx val="1"/>
          <c:order val="1"/>
          <c:tx>
            <c:v>HPAvistart</c:v>
          </c:tx>
          <c:spPr>
            <a:solidFill>
              <a:srgbClr val="327346"/>
            </a:solidFill>
            <a:ln>
              <a:noFill/>
            </a:ln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1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3"/>
              <c:pt idx="0">
                <c:v>Doudenum*</c:v>
              </c:pt>
              <c:pt idx="1">
                <c:v>Jejunum*</c:v>
              </c:pt>
              <c:pt idx="2">
                <c:v>Ileum</c:v>
              </c:pt>
            </c:strLit>
          </c:cat>
          <c:val>
            <c:numLit>
              <c:formatCode>General</c:formatCode>
              <c:ptCount val="3"/>
              <c:pt idx="0">
                <c:v>0.38</c:v>
              </c:pt>
              <c:pt idx="1">
                <c:v>0.6</c:v>
              </c:pt>
              <c:pt idx="2">
                <c:v>0.22</c:v>
              </c:pt>
            </c:numLit>
          </c:val>
          <c:extLst>
            <c:ext xmlns:c16="http://schemas.microsoft.com/office/drawing/2014/chart" uri="{C3380CC4-5D6E-409C-BE32-E72D297353CC}">
              <c16:uniqueId val="{00000001-B2E7-4D72-86B3-7440D04DF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3874639"/>
        <c:axId val="1893872239"/>
      </c:barChart>
      <c:valAx>
        <c:axId val="1893872239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1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da-DK"/>
          </a:p>
        </c:txPr>
        <c:crossAx val="1893874639"/>
        <c:crosses val="autoZero"/>
        <c:crossBetween val="between"/>
      </c:valAx>
      <c:catAx>
        <c:axId val="189387463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1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da-DK"/>
          </a:p>
        </c:txPr>
        <c:crossAx val="1893872239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100" b="0" i="0" u="none" strike="noStrike" kern="1200" baseline="0">
          <a:solidFill>
            <a:srgbClr val="000000"/>
          </a:solidFill>
          <a:latin typeface="Calibri"/>
        </a:defRPr>
      </a:pPr>
      <a:endParaRPr lang="da-DK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32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en-US" sz="132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Aminopepdidase</a:t>
            </a:r>
            <a:r>
              <a:rPr lang="en-US" sz="132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N Activity </a:t>
            </a:r>
            <a:br>
              <a:rPr lang="en-US" sz="132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en-US" sz="132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(ng/mg of protein)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Control</c:v>
          </c:tx>
          <c:spPr>
            <a:solidFill>
              <a:srgbClr val="23372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1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3"/>
              <c:pt idx="0">
                <c:v>Doudenum*</c:v>
              </c:pt>
              <c:pt idx="1">
                <c:v>Jejunum*</c:v>
              </c:pt>
              <c:pt idx="2">
                <c:v>Ileum</c:v>
              </c:pt>
            </c:strLit>
          </c:cat>
          <c:val>
            <c:numLit>
              <c:formatCode>General</c:formatCode>
              <c:ptCount val="3"/>
              <c:pt idx="0">
                <c:v>0.05</c:v>
              </c:pt>
              <c:pt idx="1">
                <c:v>0.09</c:v>
              </c:pt>
              <c:pt idx="2">
                <c:v>7.0000000000000007E-2</c:v>
              </c:pt>
            </c:numLit>
          </c:val>
          <c:extLst>
            <c:ext xmlns:c16="http://schemas.microsoft.com/office/drawing/2014/chart" uri="{C3380CC4-5D6E-409C-BE32-E72D297353CC}">
              <c16:uniqueId val="{00000000-AAB2-42A0-99B5-D10C5540461D}"/>
            </c:ext>
          </c:extLst>
        </c:ser>
        <c:ser>
          <c:idx val="1"/>
          <c:order val="1"/>
          <c:tx>
            <c:v>HPAvistart</c:v>
          </c:tx>
          <c:spPr>
            <a:solidFill>
              <a:srgbClr val="32734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100" b="0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3"/>
              <c:pt idx="0">
                <c:v>Doudenum*</c:v>
              </c:pt>
              <c:pt idx="1">
                <c:v>Jejunum*</c:v>
              </c:pt>
              <c:pt idx="2">
                <c:v>Ileum</c:v>
              </c:pt>
            </c:strLit>
          </c:cat>
          <c:val>
            <c:numLit>
              <c:formatCode>General</c:formatCode>
              <c:ptCount val="3"/>
              <c:pt idx="0">
                <c:v>0.08</c:v>
              </c:pt>
              <c:pt idx="1">
                <c:v>0.13</c:v>
              </c:pt>
              <c:pt idx="2">
                <c:v>0.11</c:v>
              </c:pt>
            </c:numLit>
          </c:val>
          <c:extLst>
            <c:ext xmlns:c16="http://schemas.microsoft.com/office/drawing/2014/chart" uri="{C3380CC4-5D6E-409C-BE32-E72D297353CC}">
              <c16:uniqueId val="{00000001-AAB2-42A0-99B5-D10C55404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3883759"/>
        <c:axId val="1893881359"/>
      </c:barChart>
      <c:valAx>
        <c:axId val="1893881359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1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da-DK"/>
          </a:p>
        </c:txPr>
        <c:crossAx val="1893883759"/>
        <c:crosses val="autoZero"/>
        <c:crossBetween val="between"/>
      </c:valAx>
      <c:catAx>
        <c:axId val="189388375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1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da-DK"/>
          </a:p>
        </c:txPr>
        <c:crossAx val="1893881359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100" b="0" i="0" u="none" strike="noStrike" kern="1200" baseline="0">
          <a:solidFill>
            <a:srgbClr val="000000"/>
          </a:solidFill>
          <a:latin typeface="Calibri"/>
        </a:defRPr>
      </a:pPr>
      <a:endParaRPr lang="da-DK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Control</c:v>
          </c:tx>
          <c:spPr>
            <a:solidFill>
              <a:srgbClr val="23372C"/>
            </a:solidFill>
            <a:ln>
              <a:noFill/>
            </a:ln>
          </c:spPr>
          <c:invertIfNegative val="0"/>
          <c:cat>
            <c:strLit>
              <c:ptCount val="8"/>
              <c:pt idx="0">
                <c:v>Pep T1*</c:v>
              </c:pt>
              <c:pt idx="1">
                <c:v>LAT 1</c:v>
              </c:pt>
              <c:pt idx="2">
                <c:v>γ LAT 2</c:v>
              </c:pt>
              <c:pt idx="3">
                <c:v>b(0)AT</c:v>
              </c:pt>
              <c:pt idx="4">
                <c:v>ATB0+</c:v>
              </c:pt>
              <c:pt idx="5">
                <c:v>CAT1*</c:v>
              </c:pt>
              <c:pt idx="6">
                <c:v>rBAT</c:v>
              </c:pt>
              <c:pt idx="7">
                <c:v>EAAT3*</c:v>
              </c:pt>
            </c:strLit>
          </c:cat>
          <c:val>
            <c:numLit>
              <c:formatCode>General</c:formatCode>
              <c:ptCount val="8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0-8CCC-4E75-974C-360737B3003B}"/>
            </c:ext>
          </c:extLst>
        </c:ser>
        <c:ser>
          <c:idx val="1"/>
          <c:order val="1"/>
          <c:tx>
            <c:v>HP Avistart</c:v>
          </c:tx>
          <c:spPr>
            <a:solidFill>
              <a:srgbClr val="327346"/>
            </a:solidFill>
            <a:ln>
              <a:noFill/>
            </a:ln>
          </c:spPr>
          <c:invertIfNegative val="0"/>
          <c:cat>
            <c:strLit>
              <c:ptCount val="8"/>
              <c:pt idx="0">
                <c:v>Pep T1*</c:v>
              </c:pt>
              <c:pt idx="1">
                <c:v>LAT 1</c:v>
              </c:pt>
              <c:pt idx="2">
                <c:v>γ LAT 2</c:v>
              </c:pt>
              <c:pt idx="3">
                <c:v>b(0)AT</c:v>
              </c:pt>
              <c:pt idx="4">
                <c:v>ATB0+</c:v>
              </c:pt>
              <c:pt idx="5">
                <c:v>CAT1*</c:v>
              </c:pt>
              <c:pt idx="6">
                <c:v>rBAT</c:v>
              </c:pt>
              <c:pt idx="7">
                <c:v>EAAT3*</c:v>
              </c:pt>
            </c:strLit>
          </c:cat>
          <c:val>
            <c:numLit>
              <c:formatCode>General</c:formatCode>
              <c:ptCount val="8"/>
              <c:pt idx="0">
                <c:v>2.2000000000000002</c:v>
              </c:pt>
              <c:pt idx="1">
                <c:v>1.7</c:v>
              </c:pt>
              <c:pt idx="2">
                <c:v>1.25</c:v>
              </c:pt>
              <c:pt idx="3">
                <c:v>0.85</c:v>
              </c:pt>
              <c:pt idx="4">
                <c:v>1.5</c:v>
              </c:pt>
              <c:pt idx="5">
                <c:v>1.7</c:v>
              </c:pt>
              <c:pt idx="6">
                <c:v>1.6</c:v>
              </c:pt>
              <c:pt idx="7">
                <c:v>1.9</c:v>
              </c:pt>
            </c:numLit>
          </c:val>
          <c:extLst>
            <c:ext xmlns:c16="http://schemas.microsoft.com/office/drawing/2014/chart" uri="{C3380CC4-5D6E-409C-BE32-E72D297353CC}">
              <c16:uniqueId val="{00000001-8CCC-4E75-974C-360737B30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3888079"/>
        <c:axId val="1893876079"/>
      </c:barChart>
      <c:valAx>
        <c:axId val="1893876079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200" b="0" i="0" u="none" strike="noStrike" kern="1200" baseline="0">
                    <a:solidFill>
                      <a:srgbClr val="000000"/>
                    </a:solidFill>
                    <a:latin typeface="Aptos Narrow" pitchFamily="34"/>
                  </a:defRPr>
                </a:pPr>
                <a:r>
                  <a:rPr lang="en-US" sz="12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 Narrow" pitchFamily="34"/>
                  </a:rPr>
                  <a:t>Fold of control group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da-DK"/>
          </a:p>
        </c:txPr>
        <c:crossAx val="1893888079"/>
        <c:crosses val="autoZero"/>
        <c:crossBetween val="between"/>
      </c:valAx>
      <c:catAx>
        <c:axId val="189388807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da-DK"/>
          </a:p>
        </c:txPr>
        <c:crossAx val="1893876079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200" b="0" i="0" u="none" strike="noStrike" kern="1200" baseline="0">
          <a:solidFill>
            <a:srgbClr val="000000"/>
          </a:solidFill>
          <a:latin typeface="Calibri"/>
        </a:defRPr>
      </a:pPr>
      <a:endParaRPr lang="da-DK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Control</c:v>
          </c:tx>
          <c:spPr>
            <a:solidFill>
              <a:srgbClr val="23372C"/>
            </a:solidFill>
            <a:ln>
              <a:noFill/>
            </a:ln>
          </c:spPr>
          <c:invertIfNegative val="0"/>
          <c:cat>
            <c:strLit>
              <c:ptCount val="10"/>
              <c:pt idx="0">
                <c:v>Lys **</c:v>
              </c:pt>
              <c:pt idx="1">
                <c:v>Arg*</c:v>
              </c:pt>
              <c:pt idx="2">
                <c:v>Thr</c:v>
              </c:pt>
              <c:pt idx="3">
                <c:v>His</c:v>
              </c:pt>
              <c:pt idx="4">
                <c:v>Iso</c:v>
              </c:pt>
              <c:pt idx="5">
                <c:v>Leu**</c:v>
              </c:pt>
              <c:pt idx="6">
                <c:v>Val*</c:v>
              </c:pt>
              <c:pt idx="7">
                <c:v>Phe</c:v>
              </c:pt>
              <c:pt idx="8">
                <c:v>M+C</c:v>
              </c:pt>
              <c:pt idx="9">
                <c:v>Total AA*</c:v>
              </c:pt>
            </c:strLit>
          </c:cat>
          <c:val>
            <c:numLit>
              <c:formatCode>General</c:formatCode>
              <c:ptCount val="10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0-0264-4580-B1E2-0EF6CBAC3601}"/>
            </c:ext>
          </c:extLst>
        </c:ser>
        <c:ser>
          <c:idx val="1"/>
          <c:order val="1"/>
          <c:tx>
            <c:v>ESBM</c:v>
          </c:tx>
          <c:spPr>
            <a:solidFill>
              <a:srgbClr val="327346"/>
            </a:solidFill>
            <a:ln>
              <a:noFill/>
            </a:ln>
          </c:spPr>
          <c:invertIfNegative val="0"/>
          <c:cat>
            <c:strLit>
              <c:ptCount val="10"/>
              <c:pt idx="0">
                <c:v>Lys **</c:v>
              </c:pt>
              <c:pt idx="1">
                <c:v>Arg*</c:v>
              </c:pt>
              <c:pt idx="2">
                <c:v>Thr</c:v>
              </c:pt>
              <c:pt idx="3">
                <c:v>His</c:v>
              </c:pt>
              <c:pt idx="4">
                <c:v>Iso</c:v>
              </c:pt>
              <c:pt idx="5">
                <c:v>Leu**</c:v>
              </c:pt>
              <c:pt idx="6">
                <c:v>Val*</c:v>
              </c:pt>
              <c:pt idx="7">
                <c:v>Phe</c:v>
              </c:pt>
              <c:pt idx="8">
                <c:v>M+C</c:v>
              </c:pt>
              <c:pt idx="9">
                <c:v>Total AA*</c:v>
              </c:pt>
            </c:strLit>
          </c:cat>
          <c:val>
            <c:numLit>
              <c:formatCode>General</c:formatCode>
              <c:ptCount val="10"/>
              <c:pt idx="0">
                <c:v>2.6452074391988551</c:v>
              </c:pt>
              <c:pt idx="1">
                <c:v>2.1304347826086953</c:v>
              </c:pt>
              <c:pt idx="2">
                <c:v>1.2954405422057915</c:v>
              </c:pt>
              <c:pt idx="3">
                <c:v>1.1827395256504023</c:v>
              </c:pt>
              <c:pt idx="4">
                <c:v>1.1085106382978724</c:v>
              </c:pt>
              <c:pt idx="5">
                <c:v>1.0743464052287581</c:v>
              </c:pt>
              <c:pt idx="6">
                <c:v>1.0526757607555088</c:v>
              </c:pt>
              <c:pt idx="7">
                <c:v>1.0541599446877161</c:v>
              </c:pt>
              <c:pt idx="8">
                <c:v>1.040219378427788</c:v>
              </c:pt>
              <c:pt idx="9">
                <c:v>1.4362067288316958</c:v>
              </c:pt>
            </c:numLit>
          </c:val>
          <c:extLst>
            <c:ext xmlns:c16="http://schemas.microsoft.com/office/drawing/2014/chart" uri="{C3380CC4-5D6E-409C-BE32-E72D297353CC}">
              <c16:uniqueId val="{00000001-0264-4580-B1E2-0EF6CBAC36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3889519"/>
        <c:axId val="1893876559"/>
      </c:barChart>
      <c:valAx>
        <c:axId val="1893876559"/>
        <c:scaling>
          <c:orientation val="minMax"/>
          <c:min val="0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200" b="0" i="0" u="none" strike="noStrike" kern="1200" baseline="0">
                    <a:solidFill>
                      <a:srgbClr val="000000"/>
                    </a:solidFill>
                    <a:latin typeface="Aptos Narrow"/>
                  </a:defRPr>
                </a:pPr>
                <a:r>
                  <a:rPr lang="en-US" sz="1200" b="0" i="0" u="none" strike="noStrike" kern="1200" cap="none" spc="0" baseline="0">
                    <a:solidFill>
                      <a:srgbClr val="000000"/>
                    </a:solidFill>
                    <a:uFillTx/>
                    <a:latin typeface="Aptos Narrow"/>
                  </a:rPr>
                  <a:t>Fold of control gorup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000000"/>
                </a:solidFill>
                <a:latin typeface="Aptos Narrow"/>
              </a:defRPr>
            </a:pPr>
            <a:endParaRPr lang="da-DK"/>
          </a:p>
        </c:txPr>
        <c:crossAx val="1893889519"/>
        <c:crosses val="autoZero"/>
        <c:crossBetween val="between"/>
      </c:valAx>
      <c:catAx>
        <c:axId val="189388951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000000"/>
                </a:solidFill>
                <a:latin typeface="Aptos Narrow"/>
              </a:defRPr>
            </a:pPr>
            <a:endParaRPr lang="da-DK"/>
          </a:p>
        </c:txPr>
        <c:crossAx val="1893876559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200" b="0" i="0" u="none" strike="noStrike" kern="1200" baseline="0">
          <a:solidFill>
            <a:srgbClr val="000000"/>
          </a:solidFill>
          <a:latin typeface="Aptos Narrow"/>
        </a:defRPr>
      </a:pPr>
      <a:endParaRPr lang="da-DK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en-US" sz="1920" b="0" i="0" u="none" strike="noStrike" kern="1200" baseline="0">
                <a:solidFill>
                  <a:srgbClr val="000000"/>
                </a:solidFill>
                <a:latin typeface="Aptos Narrow"/>
                <a:ea typeface="+mn-ea"/>
                <a:cs typeface="+mn-cs"/>
              </a:defRPr>
            </a:pPr>
            <a:r>
              <a:rPr lang="da-DK" dirty="0"/>
              <a:t>Broilers </a:t>
            </a:r>
            <a:r>
              <a:rPr lang="da-DK" dirty="0" err="1"/>
              <a:t>obtained</a:t>
            </a:r>
            <a:r>
              <a:rPr lang="da-DK" dirty="0"/>
              <a:t> an </a:t>
            </a:r>
            <a:r>
              <a:rPr lang="da-DK" dirty="0" err="1"/>
              <a:t>increase</a:t>
            </a:r>
            <a:r>
              <a:rPr lang="da-DK" dirty="0"/>
              <a:t> of 8.6 grams of BW at </a:t>
            </a:r>
            <a:r>
              <a:rPr lang="da-DK" dirty="0" err="1"/>
              <a:t>day</a:t>
            </a:r>
            <a:r>
              <a:rPr lang="da-DK" dirty="0"/>
              <a:t> 42 per gram of body </a:t>
            </a:r>
            <a:r>
              <a:rPr lang="da-DK" dirty="0" err="1"/>
              <a:t>weight</a:t>
            </a:r>
            <a:r>
              <a:rPr lang="da-DK" dirty="0"/>
              <a:t> </a:t>
            </a:r>
            <a:r>
              <a:rPr lang="da-DK" dirty="0" err="1"/>
              <a:t>improved</a:t>
            </a:r>
            <a:r>
              <a:rPr lang="da-DK" dirty="0"/>
              <a:t> at </a:t>
            </a:r>
            <a:r>
              <a:rPr lang="da-DK" dirty="0" err="1"/>
              <a:t>day</a:t>
            </a:r>
            <a:r>
              <a:rPr lang="da-DK" dirty="0"/>
              <a:t> 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920" b="0" i="0" u="none" strike="noStrike" kern="1200" baseline="0">
              <a:solidFill>
                <a:srgbClr val="000000"/>
              </a:solidFill>
              <a:latin typeface="Aptos Narrow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xMode val="edge"/>
          <c:yMode val="edge"/>
          <c:x val="5.2777777777777778E-2"/>
          <c:y val="0.24003478799017308"/>
          <c:w val="0.91666666666666663"/>
          <c:h val="0.639010303782072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lang="en-US" sz="1600" b="0" i="0" u="none" strike="noStrike" kern="1200" baseline="0">
                    <a:solidFill>
                      <a:srgbClr val="000000"/>
                    </a:solidFill>
                    <a:latin typeface="Aptos Narrow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Sheet1!$A$4:$A$5</c:f>
              <c:strCache>
                <c:ptCount val="2"/>
                <c:pt idx="0">
                  <c:v>0-10 days*</c:v>
                </c:pt>
                <c:pt idx="1">
                  <c:v>0-42 days*</c:v>
                </c:pt>
              </c:strCache>
            </c:strRef>
          </c:cat>
          <c:val>
            <c:numRef>
              <c:f>Sheet1!$B$4:$B$5</c:f>
              <c:numCache>
                <c:formatCode>General</c:formatCode>
                <c:ptCount val="2"/>
                <c:pt idx="0">
                  <c:v>238.83</c:v>
                </c:pt>
                <c:pt idx="1">
                  <c:v>2660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6C-4157-9C06-8A4B4B2B59B1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HP Avistart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6C-4157-9C06-8A4B4B2B59B1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lang="en-US" sz="1600" b="0" i="0" u="none" strike="noStrike" kern="1200" baseline="0">
                      <a:solidFill>
                        <a:srgbClr val="000000"/>
                      </a:solidFill>
                      <a:latin typeface="Aptos Narrow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286C-4157-9C06-8A4B4B2B59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lang="en-US" sz="1600" b="0" i="0" u="none" strike="noStrike" kern="1200" baseline="0">
                    <a:solidFill>
                      <a:srgbClr val="000000"/>
                    </a:solidFill>
                    <a:latin typeface="Aptos Narrow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Sheet1!$A$4:$A$5</c:f>
              <c:strCache>
                <c:ptCount val="2"/>
                <c:pt idx="0">
                  <c:v>0-10 days*</c:v>
                </c:pt>
                <c:pt idx="1">
                  <c:v>0-42 days*</c:v>
                </c:pt>
              </c:strCache>
            </c:strRef>
          </c:cat>
          <c:val>
            <c:numRef>
              <c:f>Sheet1!$C$4:$C$5</c:f>
              <c:numCache>
                <c:formatCode>General</c:formatCode>
                <c:ptCount val="2"/>
                <c:pt idx="0">
                  <c:v>253.9</c:v>
                </c:pt>
                <c:pt idx="1">
                  <c:v>2790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6C-4157-9C06-8A4B4B2B5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0402271"/>
        <c:axId val="1882730639"/>
      </c:barChart>
      <c:valAx>
        <c:axId val="1882730639"/>
        <c:scaling>
          <c:orientation val="minMax"/>
        </c:scaling>
        <c:delete val="0"/>
        <c:axPos val="l"/>
        <c:majorGridlines>
          <c:spPr>
            <a:ln w="9528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>
                  <a:defRPr lang="en-US" sz="1600" b="0" i="0" u="none" strike="noStrike" kern="1200" baseline="0">
                    <a:solidFill>
                      <a:srgbClr val="000000"/>
                    </a:solidFill>
                    <a:latin typeface="Aptos Narrow"/>
                    <a:ea typeface="+mn-ea"/>
                    <a:cs typeface="+mn-cs"/>
                  </a:defRPr>
                </a:pPr>
                <a:r>
                  <a:rPr lang="da-DK"/>
                  <a:t>Avg. Body Weight (g/bird)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>
                <a:defRPr lang="en-US" sz="1600" b="0" i="0" u="none" strike="noStrike" kern="1200" baseline="0">
                  <a:solidFill>
                    <a:srgbClr val="000000"/>
                  </a:solidFill>
                  <a:latin typeface="Aptos Narrow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rgbClr val="000000"/>
                </a:solidFill>
                <a:latin typeface="Aptos Narrow"/>
                <a:ea typeface="+mn-ea"/>
                <a:cs typeface="+mn-cs"/>
              </a:defRPr>
            </a:pPr>
            <a:endParaRPr lang="da-DK"/>
          </a:p>
        </c:txPr>
        <c:crossAx val="810402271"/>
        <c:crosses val="autoZero"/>
        <c:crossBetween val="between"/>
      </c:valAx>
      <c:catAx>
        <c:axId val="810402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8" cap="flat" cmpd="sng" algn="ctr">
            <a:solidFill>
              <a:srgbClr val="D9D9D9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rgbClr val="000000"/>
                </a:solidFill>
                <a:latin typeface="Aptos Narrow"/>
                <a:ea typeface="+mn-ea"/>
                <a:cs typeface="+mn-cs"/>
              </a:defRPr>
            </a:pPr>
            <a:endParaRPr lang="da-DK"/>
          </a:p>
        </c:txPr>
        <c:crossAx val="188273063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8" cap="flat" cmpd="sng" algn="ctr">
      <a:noFill/>
      <a:prstDash val="solid"/>
      <a:round/>
    </a:ln>
    <a:effectLst/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600" b="0" i="0" u="none" strike="noStrike" kern="1200" baseline="0">
          <a:solidFill>
            <a:srgbClr val="000000"/>
          </a:solidFill>
          <a:latin typeface="Aptos Narrow"/>
        </a:defRPr>
      </a:pPr>
      <a:endParaRPr lang="da-DK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Sheet2!$H$64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lang="en-US" sz="1200" b="0" i="0" u="none" strike="noStrike" kern="1200" baseline="0">
                    <a:solidFill>
                      <a:srgbClr val="000000"/>
                    </a:solidFill>
                    <a:latin typeface="Aptos Narrow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Sheet2!$F$65:$G$70</c:f>
              <c:multiLvlStrCache>
                <c:ptCount val="6"/>
                <c:lvl>
                  <c:pt idx="0">
                    <c:v>Endotoxins (EU/ml)*</c:v>
                  </c:pt>
                  <c:pt idx="1">
                    <c:v>Diamine oxidase 
(DAO U/ml)*</c:v>
                  </c:pt>
                  <c:pt idx="2">
                    <c:v>Malodialdehyde 
(MDA mmol/ml)*</c:v>
                  </c:pt>
                  <c:pt idx="3">
                    <c:v>Endotoxins (EU/ml)*</c:v>
                  </c:pt>
                  <c:pt idx="4">
                    <c:v>Diamine oxidase
 (DAO U/ml)*</c:v>
                  </c:pt>
                  <c:pt idx="5">
                    <c:v>Malodialdehyde
(MDA mmol/ml)*</c:v>
                  </c:pt>
                </c:lvl>
                <c:lvl>
                  <c:pt idx="0">
                    <c:v>day 21</c:v>
                  </c:pt>
                  <c:pt idx="3">
                    <c:v>day 42</c:v>
                  </c:pt>
                </c:lvl>
              </c:multiLvlStrCache>
            </c:multiLvlStrRef>
          </c:cat>
          <c:val>
            <c:numRef>
              <c:f>Sheet2!$H$65:$H$70</c:f>
              <c:numCache>
                <c:formatCode>General</c:formatCode>
                <c:ptCount val="6"/>
                <c:pt idx="0">
                  <c:v>10.9</c:v>
                </c:pt>
                <c:pt idx="1">
                  <c:v>2.95</c:v>
                </c:pt>
                <c:pt idx="2">
                  <c:v>4.12</c:v>
                </c:pt>
                <c:pt idx="3">
                  <c:v>12.8</c:v>
                </c:pt>
                <c:pt idx="4">
                  <c:v>3.56</c:v>
                </c:pt>
                <c:pt idx="5">
                  <c:v>2.27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50-43C9-8100-4E42AC9E7966}"/>
            </c:ext>
          </c:extLst>
        </c:ser>
        <c:ser>
          <c:idx val="1"/>
          <c:order val="1"/>
          <c:tx>
            <c:strRef>
              <c:f>Sheet2!$I$64</c:f>
              <c:strCache>
                <c:ptCount val="1"/>
                <c:pt idx="0">
                  <c:v>HPAvistart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lang="en-US" sz="1200" b="0" i="0" u="none" strike="noStrike" kern="1200" baseline="0">
                    <a:solidFill>
                      <a:srgbClr val="000000"/>
                    </a:solidFill>
                    <a:latin typeface="Aptos Narrow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Sheet2!$F$65:$G$70</c:f>
              <c:multiLvlStrCache>
                <c:ptCount val="6"/>
                <c:lvl>
                  <c:pt idx="0">
                    <c:v>Endotoxins (EU/ml)*</c:v>
                  </c:pt>
                  <c:pt idx="1">
                    <c:v>Diamine oxidase 
(DAO U/ml)*</c:v>
                  </c:pt>
                  <c:pt idx="2">
                    <c:v>Malodialdehyde 
(MDA mmol/ml)*</c:v>
                  </c:pt>
                  <c:pt idx="3">
                    <c:v>Endotoxins (EU/ml)*</c:v>
                  </c:pt>
                  <c:pt idx="4">
                    <c:v>Diamine oxidase
 (DAO U/ml)*</c:v>
                  </c:pt>
                  <c:pt idx="5">
                    <c:v>Malodialdehyde
(MDA mmol/ml)*</c:v>
                  </c:pt>
                </c:lvl>
                <c:lvl>
                  <c:pt idx="0">
                    <c:v>day 21</c:v>
                  </c:pt>
                  <c:pt idx="3">
                    <c:v>day 42</c:v>
                  </c:pt>
                </c:lvl>
              </c:multiLvlStrCache>
            </c:multiLvlStrRef>
          </c:cat>
          <c:val>
            <c:numRef>
              <c:f>Sheet2!$I$65:$I$70</c:f>
              <c:numCache>
                <c:formatCode>General</c:formatCode>
                <c:ptCount val="6"/>
                <c:pt idx="0">
                  <c:v>6.55</c:v>
                </c:pt>
                <c:pt idx="1">
                  <c:v>1.79</c:v>
                </c:pt>
                <c:pt idx="2">
                  <c:v>2.85</c:v>
                </c:pt>
                <c:pt idx="3">
                  <c:v>7</c:v>
                </c:pt>
                <c:pt idx="4">
                  <c:v>2.2400000000000002</c:v>
                </c:pt>
                <c:pt idx="5">
                  <c:v>1.96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50-43C9-8100-4E42AC9E7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547711"/>
        <c:axId val="42548191"/>
      </c:barChart>
      <c:valAx>
        <c:axId val="42548191"/>
        <c:scaling>
          <c:orientation val="minMax"/>
        </c:scaling>
        <c:delete val="0"/>
        <c:axPos val="l"/>
        <c:majorGridlines>
          <c:spPr>
            <a:ln w="9528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000000"/>
                </a:solidFill>
                <a:latin typeface="Aptos Narrow"/>
                <a:ea typeface="+mn-ea"/>
                <a:cs typeface="+mn-cs"/>
              </a:defRPr>
            </a:pPr>
            <a:endParaRPr lang="da-DK"/>
          </a:p>
        </c:txPr>
        <c:crossAx val="42547711"/>
        <c:crosses val="autoZero"/>
        <c:crossBetween val="between"/>
      </c:valAx>
      <c:catAx>
        <c:axId val="42547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8" cap="flat" cmpd="sng" algn="ctr">
            <a:solidFill>
              <a:srgbClr val="D9D9D9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000000"/>
                </a:solidFill>
                <a:latin typeface="Aptos Narrow"/>
                <a:ea typeface="+mn-ea"/>
                <a:cs typeface="+mn-cs"/>
              </a:defRPr>
            </a:pPr>
            <a:endParaRPr lang="da-DK"/>
          </a:p>
        </c:txPr>
        <c:crossAx val="425481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8" cap="flat" cmpd="sng" algn="ctr">
      <a:noFill/>
      <a:prstDash val="solid"/>
      <a:round/>
    </a:ln>
    <a:effectLst/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200" b="0" i="0" u="none" strike="noStrike" kern="1200" baseline="0">
          <a:solidFill>
            <a:srgbClr val="000000"/>
          </a:solidFill>
          <a:latin typeface="Aptos Narrow"/>
        </a:defRPr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600" b="1" i="0" u="none" strike="noStrike" kern="1200" baseline="0">
                <a:solidFill>
                  <a:srgbClr val="7F7F7F"/>
                </a:solidFill>
                <a:latin typeface="Aptos Narrow"/>
              </a:defRPr>
            </a:pPr>
            <a:r>
              <a:rPr lang="en-US" sz="1600" b="1" i="0" u="none" strike="noStrike" kern="1200" cap="none" spc="0" baseline="0">
                <a:solidFill>
                  <a:srgbClr val="7F7F7F"/>
                </a:solidFill>
                <a:uFillTx/>
                <a:latin typeface="Aptos Narrow"/>
              </a:rPr>
              <a:t>Starter (0-10 days) Dig Lys%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Series1</c:v>
          </c:tx>
          <c:spPr>
            <a:solidFill>
              <a:srgbClr val="FFEB96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FFEB9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6CF2-4197-9C1C-B451E2BDD426}"/>
              </c:ext>
            </c:extLst>
          </c:dPt>
          <c:dLbls>
            <c:dLbl>
              <c:idx val="2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200" b="0" i="0" u="none" strike="noStrike" kern="1200" baseline="0">
                        <a:solidFill>
                          <a:schemeClr val="accent2"/>
                        </a:solidFill>
                        <a:latin typeface="Aptos Narrow"/>
                      </a:defRPr>
                    </a:pPr>
                    <a:r>
                      <a:rPr lang="en-US" sz="1200" b="0" i="0" u="none" strike="noStrike" kern="1200" cap="none" spc="0" baseline="0">
                        <a:solidFill>
                          <a:schemeClr val="accent2"/>
                        </a:solidFill>
                        <a:uFillTx/>
                        <a:latin typeface="Aptos Narrow"/>
                      </a:rPr>
                      <a:t>+3.8%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6CF2-4197-9C1C-B451E2BDD4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200" b="0" i="0" u="none" strike="noStrike" kern="1200" baseline="0">
                    <a:solidFill>
                      <a:schemeClr val="accent3"/>
                    </a:solidFill>
                    <a:latin typeface="Aptos Narrow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Lit>
              <c:formatCode>General</c:formatCode>
              <c:ptCount val="3"/>
              <c:pt idx="0">
                <c:v>2007</c:v>
              </c:pt>
              <c:pt idx="1">
                <c:v>2014</c:v>
              </c:pt>
              <c:pt idx="2">
                <c:v>2022</c:v>
              </c:pt>
            </c:numLit>
          </c:cat>
          <c:val>
            <c:numLit>
              <c:formatCode>General</c:formatCode>
              <c:ptCount val="3"/>
              <c:pt idx="0">
                <c:v>1.27</c:v>
              </c:pt>
              <c:pt idx="1">
                <c:v>1.28</c:v>
              </c:pt>
              <c:pt idx="2">
                <c:v>1.32</c:v>
              </c:pt>
            </c:numLit>
          </c:val>
          <c:extLst>
            <c:ext xmlns:c16="http://schemas.microsoft.com/office/drawing/2014/chart" uri="{C3380CC4-5D6E-409C-BE32-E72D297353CC}">
              <c16:uniqueId val="{00000002-6CF2-4197-9C1C-B451E2BDD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809536"/>
        <c:axId val="141775936"/>
      </c:barChart>
      <c:valAx>
        <c:axId val="141775936"/>
        <c:scaling>
          <c:orientation val="minMax"/>
          <c:min val="1.25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7F7F7F"/>
                </a:solidFill>
                <a:latin typeface="Aptos Narrow"/>
              </a:defRPr>
            </a:pPr>
            <a:endParaRPr lang="da-DK"/>
          </a:p>
        </c:txPr>
        <c:crossAx val="141809536"/>
        <c:crosses val="autoZero"/>
        <c:crossBetween val="between"/>
      </c:valAx>
      <c:catAx>
        <c:axId val="1418095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7F7F7F"/>
                </a:solidFill>
                <a:latin typeface="Aptos Narrow"/>
              </a:defRPr>
            </a:pPr>
            <a:endParaRPr lang="da-DK"/>
          </a:p>
        </c:txPr>
        <c:crossAx val="141775936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200" b="0" i="0" u="none" strike="noStrike" kern="1200" baseline="0">
          <a:solidFill>
            <a:srgbClr val="7F7F7F"/>
          </a:solidFill>
          <a:latin typeface="Aptos Narrow"/>
        </a:defRPr>
      </a:pPr>
      <a:endParaRPr lang="da-DK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% of improvement relative to a control group</a:t>
            </a:r>
          </a:p>
        </c:rich>
      </c:tx>
      <c:layout>
        <c:manualLayout>
          <c:xMode val="edge"/>
          <c:yMode val="edge"/>
          <c:x val="0.23051019437787668"/>
          <c:y val="2.4875621890547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0.13019203849518809"/>
          <c:y val="0.22318642461358998"/>
          <c:w val="0.84758573928258962"/>
          <c:h val="0.63755358705161858"/>
        </c:manualLayout>
      </c:layout>
      <c:barChart>
        <c:barDir val="col"/>
        <c:grouping val="clustered"/>
        <c:varyColors val="0"/>
        <c:ser>
          <c:idx val="0"/>
          <c:order val="0"/>
          <c:tx>
            <c:v>BW feeding period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'14_(3)'!$L$40:$N$40</c:f>
              <c:strCache>
                <c:ptCount val="3"/>
                <c:pt idx="0">
                  <c:v>&lt;85% of genetic potential  (n=5)</c:v>
                </c:pt>
                <c:pt idx="1">
                  <c:v>85%-95% of potential (n=4) </c:v>
                </c:pt>
                <c:pt idx="2">
                  <c:v>&gt;95% of potential (n=3)</c:v>
                </c:pt>
              </c:strCache>
            </c:strRef>
          </c:cat>
          <c:val>
            <c:numRef>
              <c:f>'14_(3)'!$O$16:$O$18</c:f>
              <c:numCache>
                <c:formatCode>0.00%</c:formatCode>
                <c:ptCount val="3"/>
                <c:pt idx="0">
                  <c:v>4.8303133074175365E-2</c:v>
                </c:pt>
                <c:pt idx="1">
                  <c:v>2.1634965799607116E-2</c:v>
                </c:pt>
                <c:pt idx="2">
                  <c:v>5.4524307521144995E-3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9C-4CBB-A4EA-22C87B9D0310}"/>
            </c:ext>
          </c:extLst>
        </c:ser>
        <c:ser>
          <c:idx val="1"/>
          <c:order val="1"/>
          <c:tx>
            <c:v>BW end</c:v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'14_(3)'!$L$40:$N$40</c:f>
              <c:strCache>
                <c:ptCount val="3"/>
                <c:pt idx="0">
                  <c:v>&lt;85% of genetic potential  (n=5)</c:v>
                </c:pt>
                <c:pt idx="1">
                  <c:v>85%-95% of potential (n=4) </c:v>
                </c:pt>
                <c:pt idx="2">
                  <c:v>&gt;95% of potential (n=3)</c:v>
                </c:pt>
              </c:strCache>
            </c:strRef>
          </c:cat>
          <c:val>
            <c:numRef>
              <c:f>'14_(3)'!$P$16:$P$18</c:f>
              <c:numCache>
                <c:formatCode>0.00%</c:formatCode>
                <c:ptCount val="3"/>
                <c:pt idx="0">
                  <c:v>4.2221307583582175E-2</c:v>
                </c:pt>
                <c:pt idx="1">
                  <c:v>3.8342995593762599E-2</c:v>
                </c:pt>
                <c:pt idx="2">
                  <c:v>1.3213361059745979E-2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9C-4CBB-A4EA-22C87B9D0310}"/>
            </c:ext>
          </c:extLst>
        </c:ser>
        <c:ser>
          <c:idx val="2"/>
          <c:order val="2"/>
          <c:tx>
            <c:v>FCR feeding period</c:v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'14_(3)'!$L$40:$N$40</c:f>
              <c:strCache>
                <c:ptCount val="3"/>
                <c:pt idx="0">
                  <c:v>&lt;85% of genetic potential  (n=5)</c:v>
                </c:pt>
                <c:pt idx="1">
                  <c:v>85%-95% of potential (n=4) </c:v>
                </c:pt>
                <c:pt idx="2">
                  <c:v>&gt;95% of potential (n=3)</c:v>
                </c:pt>
              </c:strCache>
            </c:strRef>
          </c:cat>
          <c:val>
            <c:numRef>
              <c:f>'14_(3)'!$Q$16:$Q$18</c:f>
              <c:numCache>
                <c:formatCode>0.0%</c:formatCode>
                <c:ptCount val="3"/>
                <c:pt idx="0">
                  <c:v>-1.3881434813215876E-2</c:v>
                </c:pt>
                <c:pt idx="1">
                  <c:v>-1.4783583771352284E-2</c:v>
                </c:pt>
                <c:pt idx="2">
                  <c:v>-9.4768903573953945E-3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9C-4CBB-A4EA-22C87B9D0310}"/>
            </c:ext>
          </c:extLst>
        </c:ser>
        <c:ser>
          <c:idx val="3"/>
          <c:order val="3"/>
          <c:tx>
            <c:v>FCR end</c:v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'14_(3)'!$L$40:$N$40</c:f>
              <c:strCache>
                <c:ptCount val="3"/>
                <c:pt idx="0">
                  <c:v>&lt;85% of genetic potential  (n=5)</c:v>
                </c:pt>
                <c:pt idx="1">
                  <c:v>85%-95% of potential (n=4) </c:v>
                </c:pt>
                <c:pt idx="2">
                  <c:v>&gt;95% of potential (n=3)</c:v>
                </c:pt>
              </c:strCache>
            </c:strRef>
          </c:cat>
          <c:val>
            <c:numRef>
              <c:f>'14_(3)'!$R$16:$R$18</c:f>
              <c:numCache>
                <c:formatCode>0.0%</c:formatCode>
                <c:ptCount val="3"/>
                <c:pt idx="0">
                  <c:v>-1.1360820021542902E-2</c:v>
                </c:pt>
                <c:pt idx="1">
                  <c:v>-9.3635946734886375E-3</c:v>
                </c:pt>
                <c:pt idx="2">
                  <c:v>-1.5033123418972748E-2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9C-4CBB-A4EA-22C87B9D0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356792800"/>
        <c:axId val="1356791360"/>
      </c:barChart>
      <c:valAx>
        <c:axId val="135679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 % of control group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356792800"/>
        <c:crosses val="autoZero"/>
        <c:crossBetween val="between"/>
      </c:valAx>
      <c:catAx>
        <c:axId val="135679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3567913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65000"/>
              <a:lumOff val="35000"/>
            </a:schemeClr>
          </a:solidFill>
        </a:defRPr>
      </a:pPr>
      <a:endParaRPr lang="da-DK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600" b="1" i="0" u="none" strike="noStrike" kern="1200" baseline="0">
                <a:solidFill>
                  <a:srgbClr val="7F7F7F"/>
                </a:solidFill>
                <a:latin typeface="Aptos Narrow"/>
              </a:defRPr>
            </a:pPr>
            <a:r>
              <a:rPr lang="en-US" sz="1600" b="1" i="0" u="none" strike="noStrike" kern="1200" cap="none" spc="0" baseline="0">
                <a:solidFill>
                  <a:srgbClr val="7F7F7F"/>
                </a:solidFill>
                <a:uFillTx/>
                <a:latin typeface="Aptos Narrow"/>
              </a:rPr>
              <a:t>DigLys utilization (0-10 days)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Dig Lys intake (g)</c:v>
          </c:tx>
          <c:spPr>
            <a:solidFill>
              <a:srgbClr val="D9F2D0"/>
            </a:solidFill>
            <a:ln>
              <a:noFill/>
            </a:ln>
          </c:spPr>
          <c:invertIfNegative val="0"/>
          <c:cat>
            <c:numLit>
              <c:formatCode>General</c:formatCode>
              <c:ptCount val="3"/>
              <c:pt idx="0">
                <c:v>2007</c:v>
              </c:pt>
              <c:pt idx="1">
                <c:v>2014</c:v>
              </c:pt>
              <c:pt idx="2">
                <c:v>2022</c:v>
              </c:pt>
            </c:numLit>
          </c:cat>
          <c:val>
            <c:numLit>
              <c:formatCode>General</c:formatCode>
              <c:ptCount val="3"/>
              <c:pt idx="0">
                <c:v>3.6576</c:v>
              </c:pt>
              <c:pt idx="1">
                <c:v>3.7464999999999997</c:v>
              </c:pt>
              <c:pt idx="2">
                <c:v>3.8016000000000001</c:v>
              </c:pt>
            </c:numLit>
          </c:val>
          <c:extLst>
            <c:ext xmlns:c16="http://schemas.microsoft.com/office/drawing/2014/chart" uri="{C3380CC4-5D6E-409C-BE32-E72D297353CC}">
              <c16:uniqueId val="{00000000-CEB6-4A5E-AEFC-684CDDB7E0A1}"/>
            </c:ext>
          </c:extLst>
        </c:ser>
        <c:ser>
          <c:idx val="1"/>
          <c:order val="1"/>
          <c:tx>
            <c:v/>
          </c:tx>
          <c:spPr>
            <a:solidFill>
              <a:srgbClr val="FFFFFF"/>
            </a:solidFill>
            <a:ln>
              <a:noFill/>
            </a:ln>
          </c:spPr>
          <c:invertIfNegative val="0"/>
          <c:cat>
            <c:numLit>
              <c:formatCode>General</c:formatCode>
              <c:ptCount val="3"/>
              <c:pt idx="0">
                <c:v>2007</c:v>
              </c:pt>
              <c:pt idx="1">
                <c:v>2014</c:v>
              </c:pt>
              <c:pt idx="2">
                <c:v>2022</c:v>
              </c:pt>
            </c:numLit>
          </c:cat>
          <c:val>
            <c:numLit>
              <c:formatCode>General</c:formatCode>
              <c:ptCount val="3"/>
              <c:pt idx="0">
                <c:v>0</c:v>
              </c:pt>
              <c:pt idx="1">
                <c:v>0</c:v>
              </c:pt>
              <c:pt idx="2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1-CEB6-4A5E-AEFC-684CDDB7E0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-100"/>
        <c:axId val="87294160"/>
        <c:axId val="87293200"/>
      </c:barChart>
      <c:barChart>
        <c:barDir val="col"/>
        <c:grouping val="clustered"/>
        <c:varyColors val="0"/>
        <c:ser>
          <c:idx val="2"/>
          <c:order val="2"/>
          <c:tx>
            <c:v>Dig Lys/BW (mg/g)</c:v>
          </c:tx>
          <c:spPr>
            <a:solidFill>
              <a:srgbClr val="FFEB96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EB6-4A5E-AEFC-684CDDB7E0A1}"/>
              </c:ext>
            </c:extLst>
          </c:dPt>
          <c:dLbls>
            <c:dLbl>
              <c:idx val="2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200" b="0" i="0" u="none" strike="noStrike" kern="1200" baseline="0">
                        <a:solidFill>
                          <a:schemeClr val="accent2"/>
                        </a:solidFill>
                        <a:latin typeface="Aptos Narrow"/>
                      </a:defRPr>
                    </a:pPr>
                    <a:r>
                      <a:rPr lang="en-US" sz="1200" b="0" i="0" u="none" strike="noStrike" kern="1200" cap="none" spc="0" baseline="0">
                        <a:solidFill>
                          <a:schemeClr val="accent2"/>
                        </a:solidFill>
                        <a:uFillTx/>
                        <a:latin typeface="Aptos Narrow"/>
                      </a:rPr>
                      <a:t>-13.5%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2-CEB6-4A5E-AEFC-684CDDB7E0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200" b="0" i="0" u="none" strike="noStrike" kern="1200" baseline="0">
                    <a:solidFill>
                      <a:schemeClr val="accent2"/>
                    </a:solidFill>
                    <a:latin typeface="Aptos Narrow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</c:strLit>
          </c:cat>
          <c:val>
            <c:numLit>
              <c:formatCode>General</c:formatCode>
              <c:ptCount val="3"/>
              <c:pt idx="0">
                <c:v>15.303765690376569</c:v>
              </c:pt>
              <c:pt idx="1">
                <c:v>14.86706349206349</c:v>
              </c:pt>
              <c:pt idx="2">
                <c:v>13.292307692307691</c:v>
              </c:pt>
            </c:numLit>
          </c:val>
          <c:extLst>
            <c:ext xmlns:c16="http://schemas.microsoft.com/office/drawing/2014/chart" uri="{C3380CC4-5D6E-409C-BE32-E72D297353CC}">
              <c16:uniqueId val="{00000003-CEB6-4A5E-AEFC-684CDDB7E0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650359584"/>
        <c:axId val="87277840"/>
      </c:barChart>
      <c:valAx>
        <c:axId val="87293200"/>
        <c:scaling>
          <c:orientation val="minMax"/>
          <c:min val="3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200" b="0" i="0" u="none" strike="noStrike" kern="1200" baseline="0">
                    <a:solidFill>
                      <a:srgbClr val="7F7F7F"/>
                    </a:solidFill>
                    <a:latin typeface="Aptos Narrow"/>
                  </a:defRPr>
                </a:pPr>
                <a:r>
                  <a:rPr lang="en-US" sz="1200" b="0" i="0" u="none" strike="noStrike" kern="1200" cap="none" spc="0" baseline="0">
                    <a:solidFill>
                      <a:srgbClr val="7F7F7F"/>
                    </a:solidFill>
                    <a:uFillTx/>
                    <a:latin typeface="Aptos Narrow"/>
                  </a:rPr>
                  <a:t>Dig Lys intake (g)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7F7F7F"/>
                </a:solidFill>
                <a:latin typeface="Aptos Narrow"/>
              </a:defRPr>
            </a:pPr>
            <a:endParaRPr lang="da-DK"/>
          </a:p>
        </c:txPr>
        <c:crossAx val="87294160"/>
        <c:crosses val="autoZero"/>
        <c:crossBetween val="between"/>
      </c:valAx>
      <c:catAx>
        <c:axId val="87294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7F7F7F"/>
                </a:solidFill>
                <a:latin typeface="Aptos Narrow"/>
              </a:defRPr>
            </a:pPr>
            <a:endParaRPr lang="da-DK"/>
          </a:p>
        </c:txPr>
        <c:crossAx val="87293200"/>
        <c:crosses val="autoZero"/>
        <c:auto val="1"/>
        <c:lblAlgn val="ctr"/>
        <c:lblOffset val="100"/>
        <c:noMultiLvlLbl val="0"/>
      </c:catAx>
      <c:valAx>
        <c:axId val="87277840"/>
        <c:scaling>
          <c:orientation val="minMax"/>
          <c:min val="12"/>
        </c:scaling>
        <c:delete val="0"/>
        <c:axPos val="r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200" b="0" i="0" u="none" strike="noStrike" kern="1200" baseline="0">
                    <a:solidFill>
                      <a:srgbClr val="7F7F7F"/>
                    </a:solidFill>
                    <a:latin typeface="Aptos Narrow"/>
                  </a:defRPr>
                </a:pPr>
                <a:r>
                  <a:rPr lang="en-US" sz="1200" b="0" i="0" u="none" strike="noStrike" kern="1200" cap="none" spc="0" baseline="0">
                    <a:solidFill>
                      <a:srgbClr val="7F7F7F"/>
                    </a:solidFill>
                    <a:uFillTx/>
                    <a:latin typeface="Aptos Narrow"/>
                  </a:rPr>
                  <a:t>Dig Lys/BW mg/g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#,##0.0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200" b="0" i="0" u="none" strike="noStrike" kern="1200" baseline="0">
                <a:solidFill>
                  <a:srgbClr val="7F7F7F"/>
                </a:solidFill>
                <a:latin typeface="Aptos Narrow"/>
              </a:defRPr>
            </a:pPr>
            <a:endParaRPr lang="da-DK"/>
          </a:p>
        </c:txPr>
        <c:crossAx val="650359584"/>
        <c:crosses val="max"/>
        <c:crossBetween val="between"/>
      </c:valAx>
      <c:catAx>
        <c:axId val="6503595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8727784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en-US" sz="1200" b="0" i="0" u="none" strike="noStrike" kern="1200" baseline="0">
              <a:solidFill>
                <a:srgbClr val="7F7F7F"/>
              </a:solidFill>
              <a:latin typeface="Aptos Narrow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rgbClr val="FFFFFF"/>
    </a:solidFill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200" b="0" i="0" u="none" strike="noStrike" kern="1200" baseline="0">
          <a:solidFill>
            <a:srgbClr val="7F7F7F"/>
          </a:solidFill>
          <a:latin typeface="Aptos Narrow"/>
        </a:defRPr>
      </a:pPr>
      <a:endParaRPr lang="da-D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Argentina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&lt;3 mg/g</c:v>
                </c:pt>
                <c:pt idx="1">
                  <c:v>3 - 4 mg/g</c:v>
                </c:pt>
                <c:pt idx="2">
                  <c:v>&gt;4 mg/g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66.7</c:v>
                </c:pt>
                <c:pt idx="1">
                  <c:v>13.3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86-4807-966F-3B80436957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Brazil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&lt;3 mg/g</c:v>
                </c:pt>
                <c:pt idx="1">
                  <c:v>3 - 4 mg/g</c:v>
                </c:pt>
                <c:pt idx="2">
                  <c:v>&gt;4 mg/g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23.5</c:v>
                </c:pt>
                <c:pt idx="1">
                  <c:v>42.8</c:v>
                </c:pt>
                <c:pt idx="2">
                  <c:v>33.6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86-4807-966F-3B80436957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India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&lt;3 mg/g</c:v>
                </c:pt>
                <c:pt idx="1">
                  <c:v>3 - 4 mg/g</c:v>
                </c:pt>
                <c:pt idx="2">
                  <c:v>&gt;4 mg/g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20</c:v>
                </c:pt>
                <c:pt idx="1">
                  <c:v>60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86-4807-966F-3B80436957B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Italy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&lt;3 mg/g</c:v>
                </c:pt>
                <c:pt idx="1">
                  <c:v>3 - 4 mg/g</c:v>
                </c:pt>
                <c:pt idx="2">
                  <c:v>&gt;4 mg/g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50</c:v>
                </c:pt>
                <c:pt idx="1">
                  <c:v>40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86-4807-966F-3B80436957B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Mexico</c:v>
                </c:pt>
              </c:strCache>
            </c:strRef>
          </c:tx>
          <c:spPr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&lt;3 mg/g</c:v>
                </c:pt>
                <c:pt idx="1">
                  <c:v>3 - 4 mg/g</c:v>
                </c:pt>
                <c:pt idx="2">
                  <c:v>&gt;4 mg/g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16.2</c:v>
                </c:pt>
                <c:pt idx="1">
                  <c:v>47.4</c:v>
                </c:pt>
                <c:pt idx="2">
                  <c:v>26.5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86-4807-966F-3B80436957B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&lt;3 mg/g</c:v>
                </c:pt>
                <c:pt idx="1">
                  <c:v>3 - 4 mg/g</c:v>
                </c:pt>
                <c:pt idx="2">
                  <c:v>&gt;4 mg/g</c:v>
                </c:pt>
              </c:strCache>
            </c:strRef>
          </c:cat>
          <c:val>
            <c:numRef>
              <c:f>Sheet1!$G$2:$G$4</c:f>
              <c:numCache>
                <c:formatCode>General</c:formatCode>
                <c:ptCount val="3"/>
                <c:pt idx="0">
                  <c:v>60.9</c:v>
                </c:pt>
                <c:pt idx="1">
                  <c:v>21</c:v>
                </c:pt>
                <c:pt idx="2">
                  <c:v>17.2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86-4807-966F-3B80436957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7371119"/>
        <c:axId val="467359119"/>
      </c:barChart>
      <c:catAx>
        <c:axId val="467371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67359119"/>
        <c:crosses val="autoZero"/>
        <c:auto val="1"/>
        <c:lblAlgn val="ctr"/>
        <c:lblOffset val="100"/>
        <c:noMultiLvlLbl val="0"/>
      </c:catAx>
      <c:valAx>
        <c:axId val="467359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% of samples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67371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accent2"/>
          </a:solidFill>
        </a:defRPr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80" b="0" i="0" u="none" strike="noStrike" kern="1200" baseline="0">
                <a:solidFill>
                  <a:srgbClr val="000000">
                    <a:lumMod val="65000"/>
                    <a:lumOff val="35000"/>
                  </a:srgbClr>
                </a:solidFill>
                <a:latin typeface="Aptos"/>
                <a:ea typeface="+mn-ea"/>
                <a:cs typeface="+mn-cs"/>
              </a:defRPr>
            </a:pPr>
            <a:r>
              <a:rPr lang="da-DK" dirty="0"/>
              <a:t>FCR at </a:t>
            </a:r>
            <a:r>
              <a:rPr lang="da-DK" dirty="0" err="1"/>
              <a:t>day</a:t>
            </a:r>
            <a:r>
              <a:rPr lang="da-DK" dirty="0"/>
              <a:t>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80" b="0" i="0" u="none" strike="noStrike" kern="1200" baseline="0">
                <a:solidFill>
                  <a:srgbClr val="000000">
                    <a:lumMod val="65000"/>
                    <a:lumOff val="35000"/>
                  </a:srgbClr>
                </a:solidFill>
                <a:latin typeface="Aptos"/>
                <a:ea typeface="+mn-ea"/>
                <a:cs typeface="+mn-cs"/>
              </a:defRPr>
            </a:pPr>
            <a:r>
              <a:rPr lang="en-US" sz="1680" b="0" i="0" u="none" strike="noStrike" kern="1200" baseline="0" dirty="0">
                <a:solidFill>
                  <a:srgbClr val="000000">
                    <a:lumMod val="65000"/>
                    <a:lumOff val="35000"/>
                  </a:srgbClr>
                </a:solidFill>
                <a:latin typeface="Aptos"/>
              </a:rPr>
              <a:t>with increasing levels of </a:t>
            </a:r>
            <a:r>
              <a:rPr lang="el-GR" sz="1680" b="0" i="0" u="none" strike="noStrike" kern="1200" baseline="0" dirty="0">
                <a:solidFill>
                  <a:srgbClr val="000000">
                    <a:lumMod val="65000"/>
                    <a:lumOff val="35000"/>
                  </a:srgbClr>
                </a:solidFill>
                <a:latin typeface="Aptos"/>
              </a:rPr>
              <a:t>α</a:t>
            </a:r>
            <a:r>
              <a:rPr lang="en-US" sz="1680" b="0" i="0" u="none" strike="noStrike" kern="1200" baseline="0" dirty="0">
                <a:solidFill>
                  <a:srgbClr val="000000">
                    <a:lumMod val="65000"/>
                    <a:lumOff val="35000"/>
                  </a:srgbClr>
                </a:solidFill>
                <a:latin typeface="Aptos"/>
              </a:rPr>
              <a:t>-GOS</a:t>
            </a:r>
          </a:p>
        </c:rich>
      </c:tx>
      <c:layout>
        <c:manualLayout>
          <c:xMode val="edge"/>
          <c:yMode val="edge"/>
          <c:x val="0.25393453745547928"/>
          <c:y val="2.8986517305172335E-2"/>
        </c:manualLayout>
      </c:layout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Series 1</c:v>
          </c:tx>
          <c:spPr>
            <a:solidFill>
              <a:srgbClr val="156082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F53-42D2-87AE-FFBEC2473760}"/>
              </c:ext>
            </c:extLst>
          </c:dPt>
          <c:dPt>
            <c:idx val="1"/>
            <c:invertIfNegative val="0"/>
            <c:bubble3D val="0"/>
            <c:spPr>
              <a:solidFill>
                <a:srgbClr val="59595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F53-42D2-87AE-FFBEC2473760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7F53-42D2-87AE-FFBEC2473760}"/>
              </c:ext>
            </c:extLst>
          </c:dPt>
          <c:dPt>
            <c:idx val="3"/>
            <c:invertIfNegative val="0"/>
            <c:bubble3D val="0"/>
            <c:spPr>
              <a:solidFill>
                <a:srgbClr val="D1D1D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7F53-42D2-87AE-FFBEC2473760}"/>
              </c:ext>
            </c:extLst>
          </c:dPt>
          <c:dPt>
            <c:idx val="4"/>
            <c:invertIfNegative val="0"/>
            <c:bubble3D val="0"/>
            <c:spPr>
              <a:solidFill>
                <a:srgbClr val="F2F2F2"/>
              </a:solidFill>
              <a:ln w="3172">
                <a:solidFill>
                  <a:srgbClr val="0D0D0D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7F53-42D2-87AE-FFBEC247376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 algn="ctr">
                      <a:defRPr/>
                    </a:pPr>
                    <a:r>
                      <a:rPr lang="en-US"/>
                      <a:t>ab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7F53-42D2-87AE-FFBEC247376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 algn="ctr">
                      <a:defRPr/>
                    </a:pPr>
                    <a:r>
                      <a:rPr lang="en-US"/>
                      <a:t>b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7F53-42D2-87AE-FFBEC247376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 algn="ctr">
                      <a:defRPr/>
                    </a:pPr>
                    <a:r>
                      <a:rPr lang="en-US"/>
                      <a:t>b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7F53-42D2-87AE-FFBEC247376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 algn="ctr">
                      <a:defRPr/>
                    </a:pPr>
                    <a:r>
                      <a:rPr lang="en-US"/>
                      <a:t>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7F53-42D2-87AE-FFBEC247376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 algn="ctr">
                      <a:defRPr/>
                    </a:pPr>
                    <a:r>
                      <a:rPr lang="en-US"/>
                      <a:t>ab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9-7F53-42D2-87AE-FFBEC24737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Lit>
              <c:formatCode>General</c:formatCode>
              <c:ptCount val="5"/>
              <c:pt idx="0">
                <c:v>0</c:v>
              </c:pt>
              <c:pt idx="1">
                <c:v>8.9999999999999993E-3</c:v>
              </c:pt>
              <c:pt idx="2">
                <c:v>1.7999999999999999E-2</c:v>
              </c:pt>
              <c:pt idx="3">
                <c:v>2.7E-2</c:v>
              </c:pt>
              <c:pt idx="4">
                <c:v>3.5999999999999997E-2</c:v>
              </c:pt>
            </c:numLit>
          </c:cat>
          <c:val>
            <c:numLit>
              <c:formatCode>General</c:formatCode>
              <c:ptCount val="5"/>
              <c:pt idx="0">
                <c:v>1.1679999999999999</c:v>
              </c:pt>
              <c:pt idx="1">
                <c:v>1.1479999999999999</c:v>
              </c:pt>
              <c:pt idx="2">
                <c:v>1.1479999999999999</c:v>
              </c:pt>
              <c:pt idx="3">
                <c:v>1.206</c:v>
              </c:pt>
              <c:pt idx="4">
                <c:v>1.194</c:v>
              </c:pt>
            </c:numLit>
          </c:val>
          <c:extLst>
            <c:ext xmlns:c16="http://schemas.microsoft.com/office/drawing/2014/chart" uri="{C3380CC4-5D6E-409C-BE32-E72D297353CC}">
              <c16:uniqueId val="{0000000A-7F53-42D2-87AE-FFBEC2473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30272"/>
        <c:axId val="7529312"/>
      </c:barChart>
      <c:valAx>
        <c:axId val="7529312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</c:spPr>
        <c:crossAx val="7530272"/>
        <c:crosses val="autoZero"/>
        <c:crossBetween val="between"/>
      </c:valAx>
      <c:catAx>
        <c:axId val="7530272"/>
        <c:scaling>
          <c:orientation val="minMax"/>
        </c:scaling>
        <c:delete val="0"/>
        <c:axPos val="b"/>
        <c:numFmt formatCode="0.00%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crossAx val="7529312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400" b="0" i="0" u="none" strike="noStrike" kern="1200" baseline="0">
          <a:solidFill>
            <a:schemeClr val="tx2">
              <a:lumMod val="65000"/>
              <a:lumOff val="35000"/>
            </a:schemeClr>
          </a:solidFill>
          <a:latin typeface="Aptos"/>
        </a:defRPr>
      </a:pPr>
      <a:endParaRPr lang="da-DK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n-US" dirty="0"/>
              <a:t>% Moisture in excreta at day 14</a:t>
            </a:r>
          </a:p>
          <a:p>
            <a:pPr algn="ctr">
              <a:defRPr/>
            </a:pPr>
            <a:r>
              <a:rPr lang="en-US" dirty="0"/>
              <a:t>with increasing levels of </a:t>
            </a:r>
            <a:r>
              <a:rPr lang="el-GR" dirty="0"/>
              <a:t>α</a:t>
            </a:r>
            <a:r>
              <a:rPr lang="en-US" dirty="0"/>
              <a:t>-GOS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Series 1</c:v>
          </c:tx>
          <c:spPr>
            <a:solidFill>
              <a:srgbClr val="000000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59595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103A-4CFB-B61D-A5FE59ACCCD5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103A-4CFB-B61D-A5FE59ACCCD5}"/>
              </c:ext>
            </c:extLst>
          </c:dPt>
          <c:dPt>
            <c:idx val="3"/>
            <c:invertIfNegative val="0"/>
            <c:bubble3D val="0"/>
            <c:spPr>
              <a:solidFill>
                <a:srgbClr val="D1D1D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103A-4CFB-B61D-A5FE59ACCCD5}"/>
              </c:ext>
            </c:extLst>
          </c:dPt>
          <c:dPt>
            <c:idx val="4"/>
            <c:invertIfNegative val="0"/>
            <c:bubble3D val="0"/>
            <c:spPr>
              <a:solidFill>
                <a:srgbClr val="F2F2F2"/>
              </a:solidFill>
              <a:ln w="9528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103A-4CFB-B61D-A5FE59ACCCD5}"/>
              </c:ext>
            </c:extLst>
          </c:dPt>
          <c:trendline>
            <c:spPr>
              <a:ln w="19046" cap="rnd">
                <a:solidFill>
                  <a:srgbClr val="156082"/>
                </a:solidFill>
                <a:custDash>
                  <a:ds d="300005" sp="0"/>
                </a:custDash>
                <a:round/>
              </a:ln>
            </c:spPr>
            <c:trendlineType val="linear"/>
            <c:dispRSqr val="0"/>
            <c:dispEq val="0"/>
          </c:trendline>
          <c:cat>
            <c:numLit>
              <c:formatCode>General</c:formatCode>
              <c:ptCount val="5"/>
              <c:pt idx="0">
                <c:v>0</c:v>
              </c:pt>
              <c:pt idx="1">
                <c:v>8.9999999999999993E-3</c:v>
              </c:pt>
              <c:pt idx="2">
                <c:v>1.7999999999999999E-2</c:v>
              </c:pt>
              <c:pt idx="3">
                <c:v>2.7E-2</c:v>
              </c:pt>
              <c:pt idx="4">
                <c:v>3.5999999999999997E-2</c:v>
              </c:pt>
            </c:numLit>
          </c:cat>
          <c:val>
            <c:numLit>
              <c:formatCode>General</c:formatCode>
              <c:ptCount val="5"/>
              <c:pt idx="0">
                <c:v>75.400000000000006</c:v>
              </c:pt>
              <c:pt idx="1">
                <c:v>76.900000000000006</c:v>
              </c:pt>
              <c:pt idx="2">
                <c:v>76.400000000000006</c:v>
              </c:pt>
              <c:pt idx="3">
                <c:v>77.7</c:v>
              </c:pt>
              <c:pt idx="4">
                <c:v>78.3</c:v>
              </c:pt>
            </c:numLit>
          </c:val>
          <c:extLst>
            <c:ext xmlns:c16="http://schemas.microsoft.com/office/drawing/2014/chart" uri="{C3380CC4-5D6E-409C-BE32-E72D297353CC}">
              <c16:uniqueId val="{00000009-103A-4CFB-B61D-A5FE59ACC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39392"/>
        <c:axId val="7536032"/>
      </c:barChart>
      <c:valAx>
        <c:axId val="7536032"/>
        <c:scaling>
          <c:orientation val="minMax"/>
          <c:min val="74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</c:spPr>
        <c:crossAx val="7539392"/>
        <c:crosses val="autoZero"/>
        <c:crossBetween val="between"/>
      </c:valAx>
      <c:catAx>
        <c:axId val="7539392"/>
        <c:scaling>
          <c:orientation val="minMax"/>
        </c:scaling>
        <c:delete val="0"/>
        <c:axPos val="b"/>
        <c:numFmt formatCode="0.00%" sourceLinked="0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crossAx val="7536032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400" b="0" i="0" u="none" strike="noStrike" kern="1200" baseline="0">
          <a:solidFill>
            <a:schemeClr val="tx2">
              <a:lumMod val="65000"/>
              <a:lumOff val="35000"/>
            </a:schemeClr>
          </a:solidFill>
          <a:latin typeface="Aptos"/>
        </a:defRPr>
      </a:pPr>
      <a:endParaRPr lang="da-DK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600" b="0" i="0" u="none" strike="noStrike" kern="1200" spc="0" baseline="0">
                <a:solidFill>
                  <a:srgbClr val="327346"/>
                </a:solidFill>
                <a:latin typeface="Aptos" panose="020B0004020202020204" pitchFamily="34" charset="0"/>
              </a:defRPr>
            </a:pPr>
            <a:r>
              <a:rPr lang="en-US" sz="1600" b="0" i="0" u="none" strike="noStrike" kern="1200" cap="none" spc="0" baseline="0">
                <a:solidFill>
                  <a:srgbClr val="327346"/>
                </a:solidFill>
                <a:uFillTx/>
                <a:latin typeface="Aptos" panose="020B0004020202020204" pitchFamily="34" charset="0"/>
              </a:rPr>
              <a:t>Body Weight (g) d28</a:t>
            </a:r>
          </a:p>
        </c:rich>
      </c:tx>
      <c:layout>
        <c:manualLayout>
          <c:xMode val="edge"/>
          <c:yMode val="edge"/>
          <c:x val="0.35110056147253943"/>
          <c:y val="3.3860475036945628E-2"/>
        </c:manualLayout>
      </c:layout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Body Weight (g) d28</c:v>
          </c:tx>
          <c:spPr>
            <a:solidFill>
              <a:srgbClr val="23372C"/>
            </a:solidFill>
            <a:ln w="9528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8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EE8A-48EE-B704-C3D0172FD8B2}"/>
              </c:ext>
            </c:extLst>
          </c:dPt>
          <c:dPt>
            <c:idx val="1"/>
            <c:invertIfNegative val="0"/>
            <c:bubble3D val="0"/>
            <c:spPr>
              <a:solidFill>
                <a:srgbClr val="D9D9D9"/>
              </a:solidFill>
              <a:ln w="9528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EE8A-48EE-B704-C3D0172FD8B2}"/>
              </c:ext>
            </c:extLst>
          </c:dPt>
          <c:dPt>
            <c:idx val="2"/>
            <c:invertIfNegative val="0"/>
            <c:bubble3D val="0"/>
            <c:spPr>
              <a:solidFill>
                <a:srgbClr val="595959"/>
              </a:solidFill>
              <a:ln w="9528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EE8A-48EE-B704-C3D0172FD8B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E8A-48EE-B704-C3D0172FD8B2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1"/>
                <a:tile/>
              </a:blipFill>
              <a:ln w="9528">
                <a:solidFill>
                  <a:srgbClr val="000000"/>
                </a:solidFill>
                <a:prstDash val="solid"/>
              </a:ln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8-EE8A-48EE-B704-C3D0172FD8B2}"/>
              </c:ext>
            </c:extLst>
          </c:dPt>
          <c:dPt>
            <c:idx val="5"/>
            <c:invertIfNegative val="0"/>
            <c:bubble3D val="0"/>
            <c:spPr>
              <a:blipFill>
                <a:blip xmlns:r="http://schemas.openxmlformats.org/officeDocument/2006/relationships" r:embed="rId2"/>
                <a:tile/>
              </a:blipFill>
              <a:ln w="9528">
                <a:solidFill>
                  <a:srgbClr val="000000"/>
                </a:solidFill>
                <a:prstDash val="solid"/>
              </a:ln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A-EE8A-48EE-B704-C3D0172FD8B2}"/>
              </c:ext>
            </c:extLst>
          </c:dPt>
          <c:dLbls>
            <c:dLbl>
              <c:idx val="0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100" b="0" i="0" u="none" strike="noStrike" kern="1200" baseline="0">
                        <a:solidFill>
                          <a:srgbClr val="000000"/>
                        </a:solidFill>
                        <a:latin typeface="Arial"/>
                      </a:defRPr>
                    </a:pPr>
                    <a: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  <a:t>a</a:t>
                    </a:r>
                    <a:b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</a:br>
                    <a: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  <a:t>683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EE8A-48EE-B704-C3D0172FD8B2}"/>
                </c:ext>
              </c:extLst>
            </c:dLbl>
            <c:dLbl>
              <c:idx val="1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100" b="0" i="0" u="none" strike="noStrike" kern="1200" baseline="0">
                        <a:solidFill>
                          <a:srgbClr val="000000"/>
                        </a:solidFill>
                        <a:latin typeface="Arial"/>
                      </a:defRPr>
                    </a:pPr>
                    <a: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  <a:t>ab</a:t>
                    </a:r>
                    <a:b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</a:br>
                    <a: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  <a:t>604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EE8A-48EE-B704-C3D0172FD8B2}"/>
                </c:ext>
              </c:extLst>
            </c:dLbl>
            <c:dLbl>
              <c:idx val="2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100" b="0" i="0" u="none" strike="noStrike" kern="1200" baseline="0">
                        <a:solidFill>
                          <a:srgbClr val="000000"/>
                        </a:solidFill>
                        <a:latin typeface="Arial"/>
                      </a:defRPr>
                    </a:pPr>
                    <a: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  <a:t>b</a:t>
                    </a:r>
                    <a:b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</a:br>
                    <a: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  <a:t>536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EE8A-48EE-B704-C3D0172FD8B2}"/>
                </c:ext>
              </c:extLst>
            </c:dLbl>
            <c:dLbl>
              <c:idx val="3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100" b="0" i="0" u="none" strike="noStrike" kern="1200" baseline="0">
                        <a:solidFill>
                          <a:srgbClr val="000000"/>
                        </a:solidFill>
                        <a:latin typeface="Arial"/>
                      </a:defRPr>
                    </a:pPr>
                    <a: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  <a:t>b</a:t>
                    </a:r>
                    <a:b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</a:br>
                    <a: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  <a:t>510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6-EE8A-48EE-B704-C3D0172FD8B2}"/>
                </c:ext>
              </c:extLst>
            </c:dLbl>
            <c:dLbl>
              <c:idx val="4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100" b="0" i="0" u="none" strike="noStrike" kern="1200" baseline="0">
                        <a:solidFill>
                          <a:srgbClr val="000000"/>
                        </a:solidFill>
                        <a:latin typeface="Arial"/>
                      </a:defRPr>
                    </a:pPr>
                    <a: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  <a:t>b</a:t>
                    </a:r>
                    <a:b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</a:br>
                    <a: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  <a:t>512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8-EE8A-48EE-B704-C3D0172FD8B2}"/>
                </c:ext>
              </c:extLst>
            </c:dLbl>
            <c:dLbl>
              <c:idx val="5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100" b="0" i="0" u="none" strike="noStrike" kern="1200" baseline="0">
                        <a:solidFill>
                          <a:srgbClr val="000000"/>
                        </a:solidFill>
                        <a:latin typeface="Arial"/>
                      </a:defRPr>
                    </a:pPr>
                    <a: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  <a:t>b</a:t>
                    </a:r>
                    <a:b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</a:br>
                    <a:r>
                      <a:rPr lang="en-US" sz="11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Arial"/>
                      </a:rPr>
                      <a:t>527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A-EE8A-48EE-B704-C3D0172FD8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100" b="0" i="0" u="none" strike="noStrike" kern="1200" baseline="0">
                    <a:solidFill>
                      <a:srgbClr val="000000"/>
                    </a:solidFill>
                    <a:latin typeface="Arial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6"/>
              <c:pt idx="0">
                <c:v>CON</c:v>
              </c:pt>
              <c:pt idx="1">
                <c:v>1%</c:v>
              </c:pt>
              <c:pt idx="2">
                <c:v>2%</c:v>
              </c:pt>
              <c:pt idx="3">
                <c:v>3%</c:v>
              </c:pt>
              <c:pt idx="4">
                <c:v>4%</c:v>
              </c:pt>
              <c:pt idx="5">
                <c:v>5%</c:v>
              </c:pt>
            </c:strLit>
          </c:cat>
          <c:val>
            <c:numLit>
              <c:formatCode>General</c:formatCode>
              <c:ptCount val="6"/>
              <c:pt idx="0">
                <c:v>683</c:v>
              </c:pt>
              <c:pt idx="1">
                <c:v>604</c:v>
              </c:pt>
              <c:pt idx="2">
                <c:v>536</c:v>
              </c:pt>
              <c:pt idx="3">
                <c:v>510</c:v>
              </c:pt>
              <c:pt idx="4">
                <c:v>512</c:v>
              </c:pt>
              <c:pt idx="5">
                <c:v>527</c:v>
              </c:pt>
            </c:numLit>
          </c:val>
          <c:extLst>
            <c:ext xmlns:c16="http://schemas.microsoft.com/office/drawing/2014/chart" uri="{C3380CC4-5D6E-409C-BE32-E72D297353CC}">
              <c16:uniqueId val="{0000000B-EE8A-48EE-B704-C3D0172FD8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27392"/>
        <c:axId val="7526912"/>
      </c:barChart>
      <c:valAx>
        <c:axId val="75269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100" b="0" i="0" u="none" strike="noStrike" kern="1200" baseline="0">
                    <a:solidFill>
                      <a:srgbClr val="000000"/>
                    </a:solidFill>
                    <a:latin typeface="Arial"/>
                  </a:defRPr>
                </a:pPr>
                <a:r>
                  <a:rPr lang="en-US" sz="11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/>
                  </a:rPr>
                  <a:t>BW (grams)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000000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100" b="0" i="0" u="none" strike="noStrike" kern="1200" baseline="0">
                <a:solidFill>
                  <a:srgbClr val="000000"/>
                </a:solidFill>
                <a:latin typeface="Arial"/>
              </a:defRPr>
            </a:pPr>
            <a:endParaRPr lang="da-DK"/>
          </a:p>
        </c:txPr>
        <c:crossAx val="7527392"/>
        <c:crosses val="autoZero"/>
        <c:crossBetween val="between"/>
      </c:valAx>
      <c:catAx>
        <c:axId val="7527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000000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100" b="0" i="0" u="none" strike="noStrike" kern="1200" baseline="0">
                <a:solidFill>
                  <a:srgbClr val="000000"/>
                </a:solidFill>
                <a:latin typeface="Arial"/>
              </a:defRPr>
            </a:pPr>
            <a:endParaRPr lang="da-DK"/>
          </a:p>
        </c:txPr>
        <c:crossAx val="7526912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100" b="0" i="0" u="none" strike="noStrike" kern="1200" baseline="0">
          <a:solidFill>
            <a:srgbClr val="000000"/>
          </a:solidFill>
          <a:latin typeface="Arial"/>
        </a:defRPr>
      </a:pPr>
      <a:endParaRPr lang="da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843050566454819E-3"/>
          <c:y val="1.9923371647509579E-2"/>
          <c:w val="0.98563138988670906"/>
          <c:h val="0.9601532567049808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2"/>
            </a:solidFill>
            <a:ln w="317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3175" cmpd="sng" algn="ctr">
                <a:solidFill>
                  <a:schemeClr val="tx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A513-4DAA-B23B-1B5BA1ED40A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 w="317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A513-4DAA-B23B-1B5BA1ED40A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 w="317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A513-4DAA-B23B-1B5BA1ED40A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317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A513-4DAA-B23B-1B5BA1ED40A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317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A513-4DAA-B23B-1B5BA1ED40A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317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A513-4DAA-B23B-1B5BA1ED40A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317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A513-4DAA-B23B-1B5BA1ED40A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317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A513-4DAA-B23B-1B5BA1ED40A1}"/>
              </c:ext>
            </c:extLst>
          </c:dPt>
          <c:dPt>
            <c:idx val="8"/>
            <c:invertIfNegative val="0"/>
            <c:bubble3D val="0"/>
            <c:spPr>
              <a:solidFill>
                <a:srgbClr val="D6D7D9"/>
              </a:solidFill>
              <a:ln w="317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A513-4DAA-B23B-1B5BA1ED40A1}"/>
              </c:ext>
            </c:extLst>
          </c:dPt>
          <c:dPt>
            <c:idx val="9"/>
            <c:invertIfNegative val="0"/>
            <c:bubble3D val="0"/>
            <c:spPr>
              <a:solidFill>
                <a:srgbClr val="D6D7D9"/>
              </a:solidFill>
              <a:ln w="317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A513-4DAA-B23B-1B5BA1ED40A1}"/>
              </c:ext>
            </c:extLst>
          </c:dPt>
          <c:dPt>
            <c:idx val="10"/>
            <c:invertIfNegative val="0"/>
            <c:bubble3D val="0"/>
            <c:spPr>
              <a:solidFill>
                <a:srgbClr val="D6D7D9"/>
              </a:solidFill>
              <a:ln w="317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A513-4DAA-B23B-1B5BA1ED40A1}"/>
              </c:ext>
            </c:extLst>
          </c:dPt>
          <c:dPt>
            <c:idx val="11"/>
            <c:invertIfNegative val="0"/>
            <c:bubble3D val="0"/>
            <c:spPr>
              <a:solidFill>
                <a:srgbClr val="D6D7D9"/>
              </a:solidFill>
              <a:ln w="317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A513-4DAA-B23B-1B5BA1ED40A1}"/>
              </c:ext>
            </c:extLst>
          </c:dPt>
          <c:val>
            <c:numRef>
              <c:f>Sheet1!$A$1:$R$1</c:f>
              <c:numCache>
                <c:formatCode>General</c:formatCode>
                <c:ptCount val="18"/>
                <c:pt idx="0">
                  <c:v>28.234859675036923</c:v>
                </c:pt>
                <c:pt idx="1">
                  <c:v>39.834859675036931</c:v>
                </c:pt>
                <c:pt idx="2">
                  <c:v>34.634859675036928</c:v>
                </c:pt>
                <c:pt idx="3">
                  <c:v>30.434859675036925</c:v>
                </c:pt>
                <c:pt idx="4">
                  <c:v>23.934859675036925</c:v>
                </c:pt>
                <c:pt idx="5">
                  <c:v>15.434859675036925</c:v>
                </c:pt>
                <c:pt idx="6">
                  <c:v>19.834859675036931</c:v>
                </c:pt>
                <c:pt idx="7">
                  <c:v>12.23485967503693</c:v>
                </c:pt>
                <c:pt idx="8">
                  <c:v>10.73485967503693</c:v>
                </c:pt>
                <c:pt idx="9">
                  <c:v>35.334859675036931</c:v>
                </c:pt>
                <c:pt idx="10">
                  <c:v>39.734859675036923</c:v>
                </c:pt>
                <c:pt idx="11">
                  <c:v>34.334859675036931</c:v>
                </c:pt>
                <c:pt idx="12">
                  <c:v>48.434859675036925</c:v>
                </c:pt>
                <c:pt idx="13">
                  <c:v>43.434859675036925</c:v>
                </c:pt>
                <c:pt idx="14">
                  <c:v>36.134859675036928</c:v>
                </c:pt>
                <c:pt idx="15">
                  <c:v>19.23485967503693</c:v>
                </c:pt>
                <c:pt idx="16">
                  <c:v>35.734859675036923</c:v>
                </c:pt>
                <c:pt idx="17">
                  <c:v>40.334859675036931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513-4DAA-B23B-1B5BA1ED40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20746832"/>
        <c:axId val="1"/>
      </c:barChart>
      <c:catAx>
        <c:axId val="132074683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2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6.634859675036928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2"/>
            </a:solidFill>
            <a:prstDash val="solid"/>
          </a:ln>
        </c:spPr>
        <c:crossAx val="132074683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n-US"/>
              <a:t>Protein digestibility 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Proximal Jejunum </c:v>
          </c:tx>
          <c:spPr>
            <a:solidFill>
              <a:srgbClr val="23372C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48A-41F0-840C-CCEB569646D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48A-41F0-840C-CCEB569646D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48A-41F0-840C-CCEB569646D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 algn="ctr">
                      <a:defRPr sz="1100">
                        <a:solidFill>
                          <a:schemeClr val="bg1"/>
                        </a:solidFill>
                      </a:defRPr>
                    </a:pPr>
                    <a:r>
                      <a:rPr lang="en-US" sz="1100">
                        <a:solidFill>
                          <a:schemeClr val="bg1"/>
                        </a:solidFill>
                      </a:rPr>
                      <a:t>b</a:t>
                    </a:r>
                    <a:br>
                      <a:rPr lang="en-US" sz="1100">
                        <a:solidFill>
                          <a:schemeClr val="bg1"/>
                        </a:solidFill>
                      </a:rPr>
                    </a:br>
                    <a:r>
                      <a:rPr lang="en-US" sz="1100">
                        <a:solidFill>
                          <a:schemeClr val="bg1"/>
                        </a:solidFill>
                      </a:rPr>
                      <a:t>0.473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148A-41F0-840C-CCEB569646D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 algn="ctr">
                      <a:defRPr sz="1100">
                        <a:solidFill>
                          <a:schemeClr val="bg1"/>
                        </a:solidFill>
                      </a:defRPr>
                    </a:pPr>
                    <a:r>
                      <a:rPr lang="en-US" sz="1100">
                        <a:solidFill>
                          <a:schemeClr val="bg1"/>
                        </a:solidFill>
                      </a:rPr>
                      <a:t>ab</a:t>
                    </a:r>
                    <a:br>
                      <a:rPr lang="en-US" sz="1100">
                        <a:solidFill>
                          <a:schemeClr val="bg1"/>
                        </a:solidFill>
                      </a:rPr>
                    </a:br>
                    <a:r>
                      <a:rPr lang="en-US" sz="1100">
                        <a:solidFill>
                          <a:schemeClr val="bg1"/>
                        </a:solidFill>
                      </a:rPr>
                      <a:t>0.552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148A-41F0-840C-CCEB569646D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 algn="ctr">
                      <a:defRPr sz="1100">
                        <a:solidFill>
                          <a:schemeClr val="bg1"/>
                        </a:solidFill>
                      </a:defRPr>
                    </a:pPr>
                    <a:r>
                      <a:rPr lang="en-US" sz="1100">
                        <a:solidFill>
                          <a:schemeClr val="bg1"/>
                        </a:solidFill>
                      </a:rPr>
                      <a:t>a</a:t>
                    </a:r>
                    <a:br>
                      <a:rPr lang="en-US" sz="1100">
                        <a:solidFill>
                          <a:schemeClr val="bg1"/>
                        </a:solidFill>
                      </a:rPr>
                    </a:br>
                    <a:r>
                      <a:rPr lang="en-US" sz="1100">
                        <a:solidFill>
                          <a:schemeClr val="bg1"/>
                        </a:solidFill>
                      </a:rPr>
                      <a:t> 0.588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2-148A-41F0-840C-CCEB569646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100">
                    <a:solidFill>
                      <a:schemeClr val="bg1"/>
                    </a:solidFill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3"/>
              <c:pt idx="0">
                <c:v>Control</c:v>
              </c:pt>
              <c:pt idx="1">
                <c:v>HP 5%</c:v>
              </c:pt>
              <c:pt idx="2">
                <c:v>HP 7.5%</c:v>
              </c:pt>
            </c:strLit>
          </c:cat>
          <c:val>
            <c:numLit>
              <c:formatCode>General</c:formatCode>
              <c:ptCount val="3"/>
              <c:pt idx="0">
                <c:v>0.373</c:v>
              </c:pt>
              <c:pt idx="1">
                <c:v>0.55200000000000005</c:v>
              </c:pt>
              <c:pt idx="2">
                <c:v>0.58799999999999997</c:v>
              </c:pt>
            </c:numLit>
          </c:val>
          <c:extLst>
            <c:ext xmlns:c16="http://schemas.microsoft.com/office/drawing/2014/chart" uri="{C3380CC4-5D6E-409C-BE32-E72D297353CC}">
              <c16:uniqueId val="{00000003-148A-41F0-840C-CCEB569646D9}"/>
            </c:ext>
          </c:extLst>
        </c:ser>
        <c:ser>
          <c:idx val="1"/>
          <c:order val="1"/>
          <c:tx>
            <c:v>Distal Jejunum</c:v>
          </c:tx>
          <c:spPr>
            <a:solidFill>
              <a:srgbClr val="327346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48A-41F0-840C-CCEB569646D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48A-41F0-840C-CCEB569646D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48A-41F0-840C-CCEB569646D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 algn="ctr">
                      <a:defRPr sz="1100">
                        <a:solidFill>
                          <a:schemeClr val="bg1"/>
                        </a:solidFill>
                      </a:defRPr>
                    </a:pPr>
                    <a:r>
                      <a:rPr lang="en-US" sz="1100">
                        <a:solidFill>
                          <a:schemeClr val="bg1"/>
                        </a:solidFill>
                      </a:rPr>
                      <a:t>b</a:t>
                    </a:r>
                    <a:br>
                      <a:rPr lang="en-US" sz="1100">
                        <a:solidFill>
                          <a:schemeClr val="bg1"/>
                        </a:solidFill>
                      </a:rPr>
                    </a:br>
                    <a:r>
                      <a:rPr lang="en-US" sz="1100">
                        <a:solidFill>
                          <a:schemeClr val="bg1"/>
                        </a:solidFill>
                      </a:rPr>
                      <a:t>0.251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4-148A-41F0-840C-CCEB569646D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 algn="ctr">
                      <a:defRPr sz="1100">
                        <a:solidFill>
                          <a:schemeClr val="bg1"/>
                        </a:solidFill>
                      </a:defRPr>
                    </a:pPr>
                    <a:r>
                      <a:rPr lang="en-US" sz="1100">
                        <a:solidFill>
                          <a:schemeClr val="bg1"/>
                        </a:solidFill>
                      </a:rPr>
                      <a:t>a</a:t>
                    </a:r>
                    <a:br>
                      <a:rPr lang="en-US" sz="1100">
                        <a:solidFill>
                          <a:schemeClr val="bg1"/>
                        </a:solidFill>
                      </a:rPr>
                    </a:br>
                    <a:r>
                      <a:rPr lang="en-US" sz="1100">
                        <a:solidFill>
                          <a:schemeClr val="bg1"/>
                        </a:solidFill>
                      </a:rPr>
                      <a:t>0.16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148A-41F0-840C-CCEB569646D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 algn="ctr">
                      <a:defRPr sz="1100">
                        <a:solidFill>
                          <a:schemeClr val="bg1"/>
                        </a:solidFill>
                      </a:defRPr>
                    </a:pPr>
                    <a:r>
                      <a:rPr lang="en-US" sz="1100">
                        <a:solidFill>
                          <a:schemeClr val="bg1"/>
                        </a:solidFill>
                      </a:rPr>
                      <a:t>a</a:t>
                    </a:r>
                    <a:br>
                      <a:rPr lang="en-US" sz="1100">
                        <a:solidFill>
                          <a:schemeClr val="bg1"/>
                        </a:solidFill>
                      </a:rPr>
                    </a:br>
                    <a:r>
                      <a:rPr lang="en-US" sz="1100">
                        <a:solidFill>
                          <a:schemeClr val="bg1"/>
                        </a:solidFill>
                      </a:rPr>
                      <a:t>0.136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6-148A-41F0-840C-CCEB569646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100">
                    <a:solidFill>
                      <a:schemeClr val="bg1"/>
                    </a:solidFill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3"/>
              <c:pt idx="0">
                <c:v>Control</c:v>
              </c:pt>
              <c:pt idx="1">
                <c:v>HP 5%</c:v>
              </c:pt>
              <c:pt idx="2">
                <c:v>HP 7.5%</c:v>
              </c:pt>
            </c:strLit>
          </c:cat>
          <c:val>
            <c:numLit>
              <c:formatCode>General</c:formatCode>
              <c:ptCount val="3"/>
              <c:pt idx="0">
                <c:v>0.251</c:v>
              </c:pt>
              <c:pt idx="1">
                <c:v>0.15999999999999992</c:v>
              </c:pt>
              <c:pt idx="2">
                <c:v>0.13600000000000001</c:v>
              </c:pt>
            </c:numLit>
          </c:val>
          <c:extLst>
            <c:ext xmlns:c16="http://schemas.microsoft.com/office/drawing/2014/chart" uri="{C3380CC4-5D6E-409C-BE32-E72D297353CC}">
              <c16:uniqueId val="{00000007-148A-41F0-840C-CCEB569646D9}"/>
            </c:ext>
          </c:extLst>
        </c:ser>
        <c:ser>
          <c:idx val="2"/>
          <c:order val="2"/>
          <c:tx>
            <c:v>Proximal Ileon</c:v>
          </c:tx>
          <c:spPr>
            <a:solidFill>
              <a:srgbClr val="D2DCC8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148A-41F0-840C-CCEB569646D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48A-41F0-840C-CCEB569646D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48A-41F0-840C-CCEB569646D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 algn="ctr">
                      <a:defRPr sz="1100"/>
                    </a:pPr>
                    <a:r>
                      <a:rPr lang="en-US" sz="1100"/>
                      <a:t>b</a:t>
                    </a:r>
                    <a:br>
                      <a:rPr lang="en-US" sz="1100"/>
                    </a:br>
                    <a:r>
                      <a:rPr lang="en-US" sz="1100"/>
                      <a:t>0.135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8-148A-41F0-840C-CCEB569646D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 algn="ctr">
                      <a:defRPr sz="1100"/>
                    </a:pPr>
                    <a:r>
                      <a:rPr lang="en-US" sz="1100"/>
                      <a:t>a</a:t>
                    </a:r>
                    <a:br>
                      <a:rPr lang="en-US" sz="1100"/>
                    </a:br>
                    <a:r>
                      <a:rPr lang="en-US" sz="1100"/>
                      <a:t>0.086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9-148A-41F0-840C-CCEB569646D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 algn="ctr">
                      <a:defRPr sz="1100"/>
                    </a:pPr>
                    <a:r>
                      <a:rPr lang="en-US" sz="1100"/>
                      <a:t>a</a:t>
                    </a:r>
                    <a:br>
                      <a:rPr lang="en-US" sz="1100"/>
                    </a:br>
                    <a:r>
                      <a:rPr lang="en-US" sz="1100"/>
                      <a:t>0.101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A-148A-41F0-840C-CCEB569646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100"/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3"/>
              <c:pt idx="0">
                <c:v>Control</c:v>
              </c:pt>
              <c:pt idx="1">
                <c:v>HP 5%</c:v>
              </c:pt>
              <c:pt idx="2">
                <c:v>HP 7.5%</c:v>
              </c:pt>
            </c:strLit>
          </c:cat>
          <c:val>
            <c:numLit>
              <c:formatCode>General</c:formatCode>
              <c:ptCount val="3"/>
              <c:pt idx="0">
                <c:v>0.13500000000000001</c:v>
              </c:pt>
              <c:pt idx="1">
                <c:v>8.6000000000000076E-2</c:v>
              </c:pt>
              <c:pt idx="2">
                <c:v>0.10099999999999998</c:v>
              </c:pt>
            </c:numLit>
          </c:val>
          <c:extLst>
            <c:ext xmlns:c16="http://schemas.microsoft.com/office/drawing/2014/chart" uri="{C3380CC4-5D6E-409C-BE32-E72D297353CC}">
              <c16:uniqueId val="{0000000B-148A-41F0-840C-CCEB569646D9}"/>
            </c:ext>
          </c:extLst>
        </c:ser>
        <c:ser>
          <c:idx val="3"/>
          <c:order val="3"/>
          <c:tx>
            <c:v>Distal Ileon</c:v>
          </c:tx>
          <c:spPr>
            <a:solidFill>
              <a:srgbClr val="9EB388"/>
            </a:solidFill>
            <a:ln>
              <a:noFill/>
            </a:ln>
          </c:spPr>
          <c:invertIfNegative val="0"/>
          <c:cat>
            <c:strLit>
              <c:ptCount val="3"/>
              <c:pt idx="0">
                <c:v>Control</c:v>
              </c:pt>
              <c:pt idx="1">
                <c:v>HP 5%</c:v>
              </c:pt>
              <c:pt idx="2">
                <c:v>HP 7.5%</c:v>
              </c:pt>
            </c:strLit>
          </c:cat>
          <c:val>
            <c:numLit>
              <c:formatCode>General</c:formatCode>
              <c:ptCount val="3"/>
              <c:pt idx="0">
                <c:v>4.6000000000000041E-2</c:v>
              </c:pt>
              <c:pt idx="1">
                <c:v>2.7999999999999914E-2</c:v>
              </c:pt>
              <c:pt idx="2">
                <c:v>2.6000000000000023E-2</c:v>
              </c:pt>
            </c:numLit>
          </c:val>
          <c:extLst>
            <c:ext xmlns:c16="http://schemas.microsoft.com/office/drawing/2014/chart" uri="{C3380CC4-5D6E-409C-BE32-E72D297353CC}">
              <c16:uniqueId val="{0000000C-148A-41F0-840C-CCEB56964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35552"/>
        <c:axId val="7534592"/>
      </c:barChart>
      <c:valAx>
        <c:axId val="7534592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BEFE1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crossAx val="7535552"/>
        <c:crosses val="autoZero"/>
        <c:crossBetween val="between"/>
      </c:valAx>
      <c:catAx>
        <c:axId val="7535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DBEFE1"/>
            </a:solidFill>
            <a:prstDash val="solid"/>
            <a:round/>
          </a:ln>
        </c:spPr>
        <c:crossAx val="7534592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400" b="0" i="0" u="none" strike="noStrike" kern="1200" baseline="0">
          <a:solidFill>
            <a:schemeClr val="tx2"/>
          </a:solidFill>
          <a:latin typeface="Aptos" panose="020B0004020202020204" pitchFamily="34" charset="0"/>
        </a:defRPr>
      </a:pPr>
      <a:endParaRPr lang="da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F68D3-FA77-46CE-827B-3E80DF323E48}" type="datetimeFigureOut">
              <a:rPr lang="da-DK" smtClean="0"/>
              <a:t>23-11-2025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80891-1D7F-49AD-B74D-EBF5FA78AC1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487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80891-1D7F-49AD-B74D-EBF5FA78AC1B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74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 - Patter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873DC7F-AB0F-1249-9B4E-613855591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8" t="8058" r="11875" b="206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BD12C75-EC51-E84B-A36C-F33847CF7B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408" y="4149080"/>
            <a:ext cx="7090227" cy="487313"/>
          </a:xfrm>
        </p:spPr>
        <p:txBody>
          <a:bodyPr lIns="0" tIns="0" rIns="0" bIns="0">
            <a:spAutoFit/>
          </a:bodyPr>
          <a:lstStyle>
            <a:lvl1pPr marL="0" indent="0" algn="l">
              <a:lnSpc>
                <a:spcPts val="3800"/>
              </a:lnSpc>
              <a:buNone/>
              <a:defRPr sz="3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title – max two lines</a:t>
            </a:r>
            <a:endParaRPr lang="da-DK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E83458E-F801-C04A-A5D8-894CC34A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9516" y="6183010"/>
            <a:ext cx="1418721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78C9535-9EA4-2244-82DD-1688A479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727" y="6183010"/>
            <a:ext cx="1232005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B241F6B-8F21-614B-8464-C7DFED5E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8231" y="6183010"/>
            <a:ext cx="909483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F2605-4309-3543-8DDF-CE77C69CB199}"/>
              </a:ext>
            </a:extLst>
          </p:cNvPr>
          <p:cNvSpPr txBox="1"/>
          <p:nvPr/>
        </p:nvSpPr>
        <p:spPr>
          <a:xfrm>
            <a:off x="-2168434" y="4188314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34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06A23A3-8F6D-5441-A083-C910A31A29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6029F2-D83C-FD47-9F71-2E2588F06051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3E506-54B6-2746-9876-305ED3C2D835}"/>
              </a:ext>
            </a:extLst>
          </p:cNvPr>
          <p:cNvSpPr txBox="1"/>
          <p:nvPr/>
        </p:nvSpPr>
        <p:spPr>
          <a:xfrm>
            <a:off x="2496028" y="-358483"/>
            <a:ext cx="7199943" cy="231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800"/>
              </a:lnSpc>
              <a:tabLst>
                <a:tab pos="4320000" algn="r"/>
              </a:tabLst>
            </a:pP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Slide A - Pattern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7D0D38-F23F-C34D-BB64-28855E97CBD5}"/>
              </a:ext>
            </a:extLst>
          </p:cNvPr>
          <p:cNvSpPr txBox="1"/>
          <p:nvPr/>
        </p:nvSpPr>
        <p:spPr>
          <a:xfrm>
            <a:off x="12411685" y="1340768"/>
            <a:ext cx="1965235" cy="702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Replace</a:t>
            </a: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background</a:t>
            </a: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image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Double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click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image. From the </a:t>
            </a:r>
            <a:r>
              <a:rPr lang="da-DK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Picture Format 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menu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click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l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Change Picture </a:t>
            </a:r>
          </a:p>
        </p:txBody>
      </p:sp>
    </p:spTree>
    <p:extLst>
      <p:ext uri="{BB962C8B-B14F-4D97-AF65-F5344CB8AC3E}">
        <p14:creationId xmlns:p14="http://schemas.microsoft.com/office/powerpoint/2010/main" val="1822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 Pig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B2A63-9B2E-A14D-987E-49CCE110D974}"/>
              </a:ext>
            </a:extLst>
          </p:cNvPr>
          <p:cNvSpPr txBox="1"/>
          <p:nvPr/>
        </p:nvSpPr>
        <p:spPr>
          <a:xfrm>
            <a:off x="-2168434" y="734362"/>
            <a:ext cx="1965235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34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A609EA-088A-3043-9C76-9FCE9058F8B9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64C35-7FB0-6046-8056-19BBB28CC64A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Agenda Slide </a:t>
            </a: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Piglet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60A285-C86C-BC4A-BD91-5C12DEB51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323" b="-34"/>
          <a:stretch/>
        </p:blipFill>
        <p:spPr>
          <a:xfrm>
            <a:off x="6485025" y="1278185"/>
            <a:ext cx="5706976" cy="49048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6C841C-2BF1-9946-B8CD-5B4064ECB42E}"/>
              </a:ext>
            </a:extLst>
          </p:cNvPr>
          <p:cNvSpPr txBox="1"/>
          <p:nvPr/>
        </p:nvSpPr>
        <p:spPr>
          <a:xfrm>
            <a:off x="-2168434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DB2BB46-C3BC-854A-B9F6-613BA32961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763" y="2032290"/>
            <a:ext cx="5721350" cy="265457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35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ts val="3800"/>
              </a:lnSpc>
              <a:defRPr sz="1600">
                <a:solidFill>
                  <a:schemeClr val="tx1"/>
                </a:solidFill>
              </a:defRPr>
            </a:lvl2pPr>
            <a:lvl3pPr>
              <a:lnSpc>
                <a:spcPts val="38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ts val="38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ts val="38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6E60F08-84BE-7B4A-8554-69C881E3B5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763" y="728663"/>
            <a:ext cx="6278563" cy="92013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400"/>
              </a:lnSpc>
              <a:buNone/>
              <a:defRPr sz="3400" b="0" i="1">
                <a:solidFill>
                  <a:schemeClr val="tx1"/>
                </a:solidFill>
                <a:latin typeface="Times" pitchFamily="2" charset="0"/>
              </a:defRPr>
            </a:lvl1pPr>
            <a:lvl2pPr>
              <a:defRPr sz="4200" b="0" i="1">
                <a:solidFill>
                  <a:schemeClr val="accent2"/>
                </a:solidFill>
                <a:latin typeface="Times" pitchFamily="2" charset="0"/>
              </a:defRPr>
            </a:lvl2pPr>
            <a:lvl3pPr>
              <a:defRPr sz="4200" b="0" i="1">
                <a:solidFill>
                  <a:schemeClr val="accent2"/>
                </a:solidFill>
                <a:latin typeface="Times" pitchFamily="2" charset="0"/>
              </a:defRPr>
            </a:lvl3pPr>
            <a:lvl4pPr>
              <a:defRPr sz="4200" b="0" i="1">
                <a:solidFill>
                  <a:schemeClr val="accent2"/>
                </a:solidFill>
                <a:latin typeface="Times" pitchFamily="2" charset="0"/>
              </a:defRPr>
            </a:lvl4pPr>
            <a:lvl5pPr>
              <a:defRPr sz="4200" b="0" i="1">
                <a:solidFill>
                  <a:schemeClr val="accent2"/>
                </a:solidFill>
                <a:latin typeface="Times" pitchFamily="2" charset="0"/>
              </a:defRPr>
            </a:lvl5pPr>
          </a:lstStyle>
          <a:p>
            <a:pPr lvl="0"/>
            <a:r>
              <a:rPr lang="en-GB" dirty="0"/>
              <a:t>Agenda</a:t>
            </a:r>
            <a:endParaRPr lang="da-DK" dirty="0"/>
          </a:p>
        </p:txBody>
      </p:sp>
      <p:pic>
        <p:nvPicPr>
          <p:cNvPr id="13" name="Graphic 8">
            <a:extLst>
              <a:ext uri="{FF2B5EF4-FFF2-40B4-BE49-F238E27FC236}">
                <a16:creationId xmlns:a16="http://schemas.microsoft.com/office/drawing/2014/main" id="{C62BB655-09F0-4995-88BB-B1F9F781D8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 Poult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B2A63-9B2E-A14D-987E-49CCE110D974}"/>
              </a:ext>
            </a:extLst>
          </p:cNvPr>
          <p:cNvSpPr txBox="1"/>
          <p:nvPr/>
        </p:nvSpPr>
        <p:spPr>
          <a:xfrm>
            <a:off x="-2168434" y="734362"/>
            <a:ext cx="1965235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34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A609EA-088A-3043-9C76-9FCE9058F8B9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64C35-7FB0-6046-8056-19BBB28CC64A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Agenda Slide </a:t>
            </a: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Poultry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FA2833-D896-0B41-8DB6-C499A4A56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3451"/>
          <a:stretch/>
        </p:blipFill>
        <p:spPr>
          <a:xfrm>
            <a:off x="7171159" y="1408142"/>
            <a:ext cx="5020842" cy="49408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6E1958-CC08-1241-919D-2EC25CAC04DA}"/>
              </a:ext>
            </a:extLst>
          </p:cNvPr>
          <p:cNvSpPr txBox="1"/>
          <p:nvPr/>
        </p:nvSpPr>
        <p:spPr>
          <a:xfrm>
            <a:off x="-2168434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3C56475-2FCD-D445-B1E3-91F784B2C8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763" y="2032290"/>
            <a:ext cx="5721350" cy="265457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35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ts val="3800"/>
              </a:lnSpc>
              <a:defRPr sz="1600">
                <a:solidFill>
                  <a:schemeClr val="tx1"/>
                </a:solidFill>
              </a:defRPr>
            </a:lvl2pPr>
            <a:lvl3pPr>
              <a:lnSpc>
                <a:spcPts val="38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ts val="38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ts val="38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178AD703-144D-6442-9B0B-DA0B27BB4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763" y="728663"/>
            <a:ext cx="6278563" cy="92013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400"/>
              </a:lnSpc>
              <a:buNone/>
              <a:defRPr sz="3400" b="0" i="1">
                <a:solidFill>
                  <a:schemeClr val="tx1"/>
                </a:solidFill>
                <a:latin typeface="Times" pitchFamily="2" charset="0"/>
              </a:defRPr>
            </a:lvl1pPr>
            <a:lvl2pPr>
              <a:defRPr sz="4200" b="0" i="1">
                <a:solidFill>
                  <a:schemeClr val="accent2"/>
                </a:solidFill>
                <a:latin typeface="Times" pitchFamily="2" charset="0"/>
              </a:defRPr>
            </a:lvl2pPr>
            <a:lvl3pPr>
              <a:defRPr sz="4200" b="0" i="1">
                <a:solidFill>
                  <a:schemeClr val="accent2"/>
                </a:solidFill>
                <a:latin typeface="Times" pitchFamily="2" charset="0"/>
              </a:defRPr>
            </a:lvl3pPr>
            <a:lvl4pPr>
              <a:defRPr sz="4200" b="0" i="1">
                <a:solidFill>
                  <a:schemeClr val="accent2"/>
                </a:solidFill>
                <a:latin typeface="Times" pitchFamily="2" charset="0"/>
              </a:defRPr>
            </a:lvl4pPr>
            <a:lvl5pPr>
              <a:defRPr sz="4200" b="0" i="1">
                <a:solidFill>
                  <a:schemeClr val="accent2"/>
                </a:solidFill>
                <a:latin typeface="Times" pitchFamily="2" charset="0"/>
              </a:defRPr>
            </a:lvl5pPr>
          </a:lstStyle>
          <a:p>
            <a:pPr lvl="0"/>
            <a:r>
              <a:rPr lang="en-GB" dirty="0"/>
              <a:t>Agenda</a:t>
            </a:r>
            <a:endParaRPr lang="da-DK" dirty="0"/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7C9909A1-FFA1-4BA1-839A-91CFFAEF6D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64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643DB8D-0385-B441-BDE0-5F3F31F3F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18462"/>
            <a:ext cx="10515600" cy="974626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 – max two lines</a:t>
            </a:r>
            <a:endParaRPr lang="da-DK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4FC2C-0569-9A43-817D-370271A8B65F}"/>
              </a:ext>
            </a:extLst>
          </p:cNvPr>
          <p:cNvSpPr txBox="1"/>
          <p:nvPr/>
        </p:nvSpPr>
        <p:spPr>
          <a:xfrm>
            <a:off x="-2168434" y="752265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6DCCE-62C5-DF46-96B3-02FE5963E97C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F5F0E-89E8-8B4B-8E8C-9F235360777F}"/>
              </a:ext>
            </a:extLst>
          </p:cNvPr>
          <p:cNvSpPr txBox="1"/>
          <p:nvPr/>
        </p:nvSpPr>
        <p:spPr>
          <a:xfrm>
            <a:off x="-2168434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15BB74-8DAB-A84C-8179-45D46C374695}"/>
              </a:ext>
            </a:extLst>
          </p:cNvPr>
          <p:cNvSpPr txBox="1"/>
          <p:nvPr/>
        </p:nvSpPr>
        <p:spPr>
          <a:xfrm>
            <a:off x="2496028" y="-315416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– 1 column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4080F7-2059-B34D-90EE-58E583E63B84}"/>
              </a:ext>
            </a:extLst>
          </p:cNvPr>
          <p:cNvSpPr txBox="1"/>
          <p:nvPr/>
        </p:nvSpPr>
        <p:spPr>
          <a:xfrm>
            <a:off x="-2168434" y="1732508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Subtitle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20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820AF0B-C41D-0940-AA37-F0FEA98E3F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762" y="1747974"/>
            <a:ext cx="10515599" cy="331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add subtitle – max one line</a:t>
            </a:r>
          </a:p>
        </p:txBody>
      </p:sp>
      <p:sp>
        <p:nvSpPr>
          <p:cNvPr id="15" name="Content Placeholder 20">
            <a:extLst>
              <a:ext uri="{FF2B5EF4-FFF2-40B4-BE49-F238E27FC236}">
                <a16:creationId xmlns:a16="http://schemas.microsoft.com/office/drawing/2014/main" id="{A8B34511-AFE1-E848-8F97-26806C2F3C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6762" y="2206800"/>
            <a:ext cx="10515600" cy="34559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600">
                <a:solidFill>
                  <a:schemeClr val="tx2"/>
                </a:solidFill>
              </a:defRPr>
            </a:lvl2pPr>
            <a:lvl3pPr>
              <a:lnSpc>
                <a:spcPts val="1600"/>
              </a:lnSpc>
              <a:defRPr sz="1600">
                <a:solidFill>
                  <a:schemeClr val="tx2"/>
                </a:solidFill>
              </a:defRPr>
            </a:lvl3pPr>
            <a:lvl4pPr>
              <a:lnSpc>
                <a:spcPts val="1600"/>
              </a:lnSpc>
              <a:defRPr sz="1600">
                <a:solidFill>
                  <a:schemeClr val="tx2"/>
                </a:solidFill>
              </a:defRPr>
            </a:lvl4pPr>
            <a:lvl5pPr>
              <a:lnSpc>
                <a:spcPts val="1600"/>
              </a:lnSpc>
              <a:defRPr sz="1600">
                <a:solidFill>
                  <a:schemeClr val="tx2"/>
                </a:solidFill>
              </a:defRPr>
            </a:lvl5pPr>
            <a:lvl6pPr>
              <a:defRPr sz="1600" baseline="0">
                <a:solidFill>
                  <a:schemeClr val="tx2"/>
                </a:solidFill>
                <a:latin typeface="+mn-lt"/>
              </a:defRPr>
            </a:lvl6pPr>
            <a:lvl7pPr>
              <a:defRPr sz="1600">
                <a:solidFill>
                  <a:schemeClr val="tx2"/>
                </a:solidFill>
                <a:latin typeface="+mn-lt"/>
              </a:defRPr>
            </a:lvl7pPr>
            <a:lvl8pPr>
              <a:defRPr sz="1600">
                <a:solidFill>
                  <a:schemeClr val="tx2"/>
                </a:solidFill>
                <a:latin typeface="+mn-lt"/>
              </a:defRPr>
            </a:lvl8pPr>
            <a:lvl9pPr marL="39433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pic>
        <p:nvPicPr>
          <p:cNvPr id="17" name="Graphic 8">
            <a:extLst>
              <a:ext uri="{FF2B5EF4-FFF2-40B4-BE49-F238E27FC236}">
                <a16:creationId xmlns:a16="http://schemas.microsoft.com/office/drawing/2014/main" id="{FA98A8C9-474D-43BA-AC20-491BF663A9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29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w bulletpoints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643DB8D-0385-B441-BDE0-5F3F31F3F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18462"/>
            <a:ext cx="10515600" cy="974626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 – max two lines</a:t>
            </a:r>
            <a:endParaRPr lang="da-DK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4FC2C-0569-9A43-817D-370271A8B65F}"/>
              </a:ext>
            </a:extLst>
          </p:cNvPr>
          <p:cNvSpPr txBox="1"/>
          <p:nvPr/>
        </p:nvSpPr>
        <p:spPr>
          <a:xfrm>
            <a:off x="-2168434" y="752265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6DCCE-62C5-DF46-96B3-02FE5963E97C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F5F0E-89E8-8B4B-8E8C-9F235360777F}"/>
              </a:ext>
            </a:extLst>
          </p:cNvPr>
          <p:cNvSpPr txBox="1"/>
          <p:nvPr/>
        </p:nvSpPr>
        <p:spPr>
          <a:xfrm>
            <a:off x="-2168434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15BB74-8DAB-A84C-8179-45D46C374695}"/>
              </a:ext>
            </a:extLst>
          </p:cNvPr>
          <p:cNvSpPr txBox="1"/>
          <p:nvPr/>
        </p:nvSpPr>
        <p:spPr>
          <a:xfrm>
            <a:off x="2496028" y="-315416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– 1 column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4080F7-2059-B34D-90EE-58E583E63B84}"/>
              </a:ext>
            </a:extLst>
          </p:cNvPr>
          <p:cNvSpPr txBox="1"/>
          <p:nvPr/>
        </p:nvSpPr>
        <p:spPr>
          <a:xfrm>
            <a:off x="-2168434" y="1732508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Subtitle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20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820AF0B-C41D-0940-AA37-F0FEA98E3F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762" y="1747974"/>
            <a:ext cx="10515599" cy="331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add subtitle – max one line</a:t>
            </a:r>
          </a:p>
        </p:txBody>
      </p:sp>
      <p:sp>
        <p:nvSpPr>
          <p:cNvPr id="15" name="Content Placeholder 20">
            <a:extLst>
              <a:ext uri="{FF2B5EF4-FFF2-40B4-BE49-F238E27FC236}">
                <a16:creationId xmlns:a16="http://schemas.microsoft.com/office/drawing/2014/main" id="{A8B34511-AFE1-E848-8F97-26806C2F3C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6762" y="2206800"/>
            <a:ext cx="10515600" cy="3455987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16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45720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3pPr>
            <a:lvl4pPr>
              <a:lnSpc>
                <a:spcPts val="1600"/>
              </a:lnSpc>
              <a:defRPr sz="1600">
                <a:solidFill>
                  <a:schemeClr val="tx2"/>
                </a:solidFill>
              </a:defRPr>
            </a:lvl4pPr>
            <a:lvl5pPr>
              <a:lnSpc>
                <a:spcPts val="1600"/>
              </a:lnSpc>
              <a:defRPr sz="1600">
                <a:solidFill>
                  <a:schemeClr val="tx2"/>
                </a:solidFill>
              </a:defRPr>
            </a:lvl5pPr>
            <a:lvl6pPr>
              <a:defRPr sz="1600" baseline="0">
                <a:solidFill>
                  <a:schemeClr val="tx2"/>
                </a:solidFill>
                <a:latin typeface="+mn-lt"/>
              </a:defRPr>
            </a:lvl6pPr>
            <a:lvl7pPr>
              <a:defRPr sz="1600">
                <a:solidFill>
                  <a:schemeClr val="tx2"/>
                </a:solidFill>
                <a:latin typeface="+mn-lt"/>
              </a:defRPr>
            </a:lvl7pPr>
            <a:lvl8pPr>
              <a:defRPr sz="1600">
                <a:solidFill>
                  <a:schemeClr val="tx2"/>
                </a:solidFill>
                <a:latin typeface="+mn-lt"/>
              </a:defRPr>
            </a:lvl8pPr>
            <a:lvl9pPr marL="39433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0"/>
            <a:r>
              <a:rPr lang="en-GB" dirty="0"/>
              <a:t>Click to add text</a:t>
            </a:r>
          </a:p>
          <a:p>
            <a:pPr lvl="0"/>
            <a:r>
              <a:rPr lang="en-GB" dirty="0"/>
              <a:t>Click to add text </a:t>
            </a:r>
          </a:p>
          <a:p>
            <a:pPr lvl="0"/>
            <a:r>
              <a:rPr lang="en-GB" dirty="0"/>
              <a:t>Click to add text </a:t>
            </a:r>
          </a:p>
          <a:p>
            <a:pPr marL="285750" marR="0" lvl="0" indent="-28575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text </a:t>
            </a:r>
          </a:p>
          <a:p>
            <a:pPr marL="285750" marR="0" lvl="0" indent="-28575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text </a:t>
            </a:r>
          </a:p>
          <a:p>
            <a:pPr marL="285750" marR="0" lvl="0" indent="-28575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text </a:t>
            </a:r>
          </a:p>
          <a:p>
            <a:pPr marL="285750" marR="0" lvl="0" indent="-28575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text 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pic>
        <p:nvPicPr>
          <p:cNvPr id="17" name="Graphic 8">
            <a:extLst>
              <a:ext uri="{FF2B5EF4-FFF2-40B4-BE49-F238E27FC236}">
                <a16:creationId xmlns:a16="http://schemas.microsoft.com/office/drawing/2014/main" id="{FA98A8C9-474D-43BA-AC20-491BF663A9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77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- 1 column Gener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5384FD-98D4-2D4C-8F46-DB4ADF069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1237" r="22181"/>
          <a:stretch/>
        </p:blipFill>
        <p:spPr>
          <a:xfrm flipV="1">
            <a:off x="6429143" y="2451720"/>
            <a:ext cx="5762857" cy="4406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54FC2C-0569-9A43-817D-370271A8B65F}"/>
              </a:ext>
            </a:extLst>
          </p:cNvPr>
          <p:cNvSpPr txBox="1"/>
          <p:nvPr/>
        </p:nvSpPr>
        <p:spPr>
          <a:xfrm>
            <a:off x="-2168434" y="745860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6DCCE-62C5-DF46-96B3-02FE5963E97C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F5F0E-89E8-8B4B-8E8C-9F235360777F}"/>
              </a:ext>
            </a:extLst>
          </p:cNvPr>
          <p:cNvSpPr txBox="1"/>
          <p:nvPr/>
        </p:nvSpPr>
        <p:spPr>
          <a:xfrm>
            <a:off x="-2168434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15BB74-8DAB-A84C-8179-45D46C374695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– 1 column General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0E9A6A6-0C5D-B744-A9DB-E0F9CCFEF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18462"/>
            <a:ext cx="10515600" cy="974626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 – max two lines</a:t>
            </a:r>
            <a:endParaRPr lang="da-DK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820AF0B-C41D-0940-AA37-F0FEA98E3F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762" y="1747974"/>
            <a:ext cx="10515599" cy="331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add subtitle – max one line</a:t>
            </a: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534080F7-2059-B34D-90EE-58E583E63B84}"/>
              </a:ext>
            </a:extLst>
          </p:cNvPr>
          <p:cNvSpPr txBox="1"/>
          <p:nvPr/>
        </p:nvSpPr>
        <p:spPr>
          <a:xfrm>
            <a:off x="-2168434" y="1732508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Subtitle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20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" name="Pladsholder til tekst 21"/>
          <p:cNvSpPr>
            <a:spLocks noGrp="1"/>
          </p:cNvSpPr>
          <p:nvPr>
            <p:ph type="body" sz="quarter" idx="20" hasCustomPrompt="1"/>
          </p:nvPr>
        </p:nvSpPr>
        <p:spPr>
          <a:xfrm>
            <a:off x="766763" y="2205038"/>
            <a:ext cx="5662612" cy="38830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>
                <a:solidFill>
                  <a:schemeClr val="tx2"/>
                </a:solidFill>
              </a:defRPr>
            </a:lvl6pPr>
            <a:lvl7pPr>
              <a:defRPr sz="1600">
                <a:solidFill>
                  <a:schemeClr val="tx2"/>
                </a:solidFill>
              </a:defRPr>
            </a:lvl7pPr>
            <a:lvl8pPr>
              <a:defRPr sz="1600">
                <a:solidFill>
                  <a:schemeClr val="tx2"/>
                </a:solidFill>
              </a:defRPr>
            </a:lvl8pPr>
            <a:lvl9pPr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  <a:p>
            <a:pPr lvl="0"/>
            <a:endParaRPr lang="en-GB" dirty="0"/>
          </a:p>
        </p:txBody>
      </p:sp>
      <p:pic>
        <p:nvPicPr>
          <p:cNvPr id="17" name="Graphic 8">
            <a:extLst>
              <a:ext uri="{FF2B5EF4-FFF2-40B4-BE49-F238E27FC236}">
                <a16:creationId xmlns:a16="http://schemas.microsoft.com/office/drawing/2014/main" id="{4E63929E-D75B-42D5-88AC-D7F8B5AE17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65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- 1 column C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8BCA567-7235-D944-A7BB-9BFF953D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711" b="10064"/>
          <a:stretch/>
        </p:blipFill>
        <p:spPr>
          <a:xfrm>
            <a:off x="6456683" y="1988129"/>
            <a:ext cx="5735317" cy="486987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3E25F8-A2B5-DC48-A535-9EFD6216AB7B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80C56B-ECC0-3D46-AC89-339C6F0592BE}"/>
              </a:ext>
            </a:extLst>
          </p:cNvPr>
          <p:cNvSpPr txBox="1"/>
          <p:nvPr/>
        </p:nvSpPr>
        <p:spPr>
          <a:xfrm>
            <a:off x="-2168434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25E60-F412-8144-9487-BFEE18817126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– 1 column </a:t>
            </a: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Calf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AB1CE7-1B94-4A4A-ACFF-E6393382F83E}"/>
              </a:ext>
            </a:extLst>
          </p:cNvPr>
          <p:cNvSpPr txBox="1"/>
          <p:nvPr/>
        </p:nvSpPr>
        <p:spPr>
          <a:xfrm>
            <a:off x="-2168434" y="745860"/>
            <a:ext cx="1965235" cy="3433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A90147-483E-6948-A8D9-EAC3E7058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18462"/>
            <a:ext cx="10515600" cy="974626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 – max two lines</a:t>
            </a:r>
            <a:endParaRPr lang="da-DK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820AF0B-C41D-0940-AA37-F0FEA98E3F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762" y="1747974"/>
            <a:ext cx="10515599" cy="331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add subtitle – max one 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4080F7-2059-B34D-90EE-58E583E63B84}"/>
              </a:ext>
            </a:extLst>
          </p:cNvPr>
          <p:cNvSpPr txBox="1"/>
          <p:nvPr/>
        </p:nvSpPr>
        <p:spPr>
          <a:xfrm>
            <a:off x="-2168434" y="1732508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Subtitle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20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3" name="Pladsholder til tekst 21"/>
          <p:cNvSpPr>
            <a:spLocks noGrp="1"/>
          </p:cNvSpPr>
          <p:nvPr>
            <p:ph type="body" sz="quarter" idx="20" hasCustomPrompt="1"/>
          </p:nvPr>
        </p:nvSpPr>
        <p:spPr>
          <a:xfrm>
            <a:off x="766763" y="2205038"/>
            <a:ext cx="5662612" cy="38830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>
                <a:solidFill>
                  <a:schemeClr val="tx2"/>
                </a:solidFill>
              </a:defRPr>
            </a:lvl6pPr>
            <a:lvl7pPr>
              <a:defRPr sz="1600">
                <a:solidFill>
                  <a:schemeClr val="tx2"/>
                </a:solidFill>
              </a:defRPr>
            </a:lvl7pPr>
            <a:lvl8pPr>
              <a:defRPr sz="1600">
                <a:solidFill>
                  <a:schemeClr val="tx2"/>
                </a:solidFill>
              </a:defRPr>
            </a:lvl8pPr>
            <a:lvl9pPr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  <a:p>
            <a:pPr lvl="0"/>
            <a:endParaRPr lang="en-GB" dirty="0"/>
          </a:p>
        </p:txBody>
      </p:sp>
      <p:pic>
        <p:nvPicPr>
          <p:cNvPr id="17" name="Graphic 8">
            <a:extLst>
              <a:ext uri="{FF2B5EF4-FFF2-40B4-BE49-F238E27FC236}">
                <a16:creationId xmlns:a16="http://schemas.microsoft.com/office/drawing/2014/main" id="{B1EC68D8-CA63-4D5D-89CA-2C65A1F100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37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- 1 column Pig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2F0CE6E-BBCA-774D-8DB0-A5FA993D5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323" b="7116"/>
          <a:stretch/>
        </p:blipFill>
        <p:spPr>
          <a:xfrm>
            <a:off x="6485025" y="2303741"/>
            <a:ext cx="5706976" cy="455425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D69EF4-0000-EC4F-98BA-556424522665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9FA7B6-DB81-3949-B9AD-F09C671BE9E5}"/>
              </a:ext>
            </a:extLst>
          </p:cNvPr>
          <p:cNvSpPr txBox="1"/>
          <p:nvPr/>
        </p:nvSpPr>
        <p:spPr>
          <a:xfrm>
            <a:off x="-2168434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4050E4-4884-D442-8EE9-7D1C59D2CF9B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– 1 column </a:t>
            </a: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Piglet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B01DD9-E13B-D543-BDBB-601768361E4A}"/>
              </a:ext>
            </a:extLst>
          </p:cNvPr>
          <p:cNvSpPr txBox="1"/>
          <p:nvPr/>
        </p:nvSpPr>
        <p:spPr>
          <a:xfrm>
            <a:off x="-2168434" y="745860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2E1DB1C-DA1F-784D-B1D1-FC4CE3C4F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18462"/>
            <a:ext cx="10515600" cy="974626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 – max two lines</a:t>
            </a:r>
            <a:endParaRPr lang="da-DK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820AF0B-C41D-0940-AA37-F0FEA98E3F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762" y="1747974"/>
            <a:ext cx="10515599" cy="331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add subtitle – max one line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534080F7-2059-B34D-90EE-58E583E63B84}"/>
              </a:ext>
            </a:extLst>
          </p:cNvPr>
          <p:cNvSpPr txBox="1"/>
          <p:nvPr/>
        </p:nvSpPr>
        <p:spPr>
          <a:xfrm>
            <a:off x="-2168434" y="1732508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Subtitle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20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" name="Pladsholder til tekst 21"/>
          <p:cNvSpPr>
            <a:spLocks noGrp="1"/>
          </p:cNvSpPr>
          <p:nvPr>
            <p:ph type="body" sz="quarter" idx="20" hasCustomPrompt="1"/>
          </p:nvPr>
        </p:nvSpPr>
        <p:spPr>
          <a:xfrm>
            <a:off x="766763" y="2205038"/>
            <a:ext cx="5662612" cy="38830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>
                <a:solidFill>
                  <a:schemeClr val="tx2"/>
                </a:solidFill>
              </a:defRPr>
            </a:lvl6pPr>
            <a:lvl7pPr>
              <a:defRPr sz="1600">
                <a:solidFill>
                  <a:schemeClr val="tx2"/>
                </a:solidFill>
              </a:defRPr>
            </a:lvl7pPr>
            <a:lvl8pPr>
              <a:defRPr sz="1600">
                <a:solidFill>
                  <a:schemeClr val="tx2"/>
                </a:solidFill>
              </a:defRPr>
            </a:lvl8pPr>
            <a:lvl9pPr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  <a:p>
            <a:pPr lvl="0"/>
            <a:endParaRPr lang="en-GB" dirty="0"/>
          </a:p>
        </p:txBody>
      </p:sp>
      <p:pic>
        <p:nvPicPr>
          <p:cNvPr id="20" name="Graphic 8">
            <a:extLst>
              <a:ext uri="{FF2B5EF4-FFF2-40B4-BE49-F238E27FC236}">
                <a16:creationId xmlns:a16="http://schemas.microsoft.com/office/drawing/2014/main" id="{CC724BA1-7A96-46A0-83E6-3F1251086C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1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- 1 column Poult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48DD6CC1-25B9-464A-B26A-C1E14B9D1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3451" b="9301"/>
          <a:stretch/>
        </p:blipFill>
        <p:spPr>
          <a:xfrm>
            <a:off x="7171159" y="2376720"/>
            <a:ext cx="5020842" cy="448128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D69EF4-0000-EC4F-98BA-556424522665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9FA7B6-DB81-3949-B9AD-F09C671BE9E5}"/>
              </a:ext>
            </a:extLst>
          </p:cNvPr>
          <p:cNvSpPr txBox="1"/>
          <p:nvPr/>
        </p:nvSpPr>
        <p:spPr>
          <a:xfrm>
            <a:off x="-2168434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4050E4-4884-D442-8EE9-7D1C59D2CF9B}"/>
              </a:ext>
            </a:extLst>
          </p:cNvPr>
          <p:cNvSpPr txBox="1"/>
          <p:nvPr/>
        </p:nvSpPr>
        <p:spPr>
          <a:xfrm>
            <a:off x="2496028" y="-358483"/>
            <a:ext cx="7199943" cy="231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– 1 column </a:t>
            </a: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Poultry</a:t>
            </a:r>
            <a:endParaRPr lang="da-DK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B01DD9-E13B-D543-BDBB-601768361E4A}"/>
              </a:ext>
            </a:extLst>
          </p:cNvPr>
          <p:cNvSpPr txBox="1"/>
          <p:nvPr/>
        </p:nvSpPr>
        <p:spPr>
          <a:xfrm>
            <a:off x="-2168434" y="745860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36CCB79-C7EF-A748-B561-9250F6CE4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18462"/>
            <a:ext cx="10515600" cy="974626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 – max two lines</a:t>
            </a:r>
            <a:endParaRPr lang="da-DK" dirty="0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2820AF0B-C41D-0940-AA37-F0FEA98E3F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762" y="1747974"/>
            <a:ext cx="10515599" cy="331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add subtitle – max one 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4080F7-2059-B34D-90EE-58E583E63B84}"/>
              </a:ext>
            </a:extLst>
          </p:cNvPr>
          <p:cNvSpPr txBox="1"/>
          <p:nvPr/>
        </p:nvSpPr>
        <p:spPr>
          <a:xfrm>
            <a:off x="-2168434" y="1732508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Subtitle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20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" name="Pladsholder til tekst 21"/>
          <p:cNvSpPr>
            <a:spLocks noGrp="1"/>
          </p:cNvSpPr>
          <p:nvPr>
            <p:ph type="body" sz="quarter" idx="20" hasCustomPrompt="1"/>
          </p:nvPr>
        </p:nvSpPr>
        <p:spPr>
          <a:xfrm>
            <a:off x="766763" y="2205038"/>
            <a:ext cx="5662612" cy="38830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>
                <a:solidFill>
                  <a:schemeClr val="tx2"/>
                </a:solidFill>
              </a:defRPr>
            </a:lvl6pPr>
            <a:lvl7pPr>
              <a:defRPr sz="1600">
                <a:solidFill>
                  <a:schemeClr val="tx2"/>
                </a:solidFill>
              </a:defRPr>
            </a:lvl7pPr>
            <a:lvl8pPr>
              <a:defRPr sz="1600">
                <a:solidFill>
                  <a:schemeClr val="tx2"/>
                </a:solidFill>
              </a:defRPr>
            </a:lvl8pPr>
            <a:lvl9pPr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  <a:p>
            <a:pPr lvl="0"/>
            <a:endParaRPr lang="en-GB" dirty="0"/>
          </a:p>
        </p:txBody>
      </p:sp>
      <p:pic>
        <p:nvPicPr>
          <p:cNvPr id="21" name="Graphic 8">
            <a:extLst>
              <a:ext uri="{FF2B5EF4-FFF2-40B4-BE49-F238E27FC236}">
                <a16:creationId xmlns:a16="http://schemas.microsoft.com/office/drawing/2014/main" id="{052A8F89-4AD8-4CEA-9ABC-DD3721C3E5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89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-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75384FD-98D4-2D4C-8F46-DB4ADF069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1237" r="22181"/>
          <a:stretch/>
        </p:blipFill>
        <p:spPr>
          <a:xfrm flipV="1">
            <a:off x="6429143" y="2451720"/>
            <a:ext cx="5762857" cy="440627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DAB766-1842-BA4B-A3B2-EA04006BD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205038"/>
            <a:ext cx="10515600" cy="3110082"/>
          </a:xfrm>
        </p:spPr>
        <p:txBody>
          <a:bodyPr lIns="0" tIns="0" rIns="0" bIns="0" numCol="2" spcCol="720000">
            <a:sp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1600"/>
              </a:lnSpc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ts val="1600"/>
              </a:lnSpc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>
              <a:lnSpc>
                <a:spcPts val="1600"/>
              </a:lnSpc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4pPr>
            <a:lvl5pPr>
              <a:lnSpc>
                <a:spcPts val="1600"/>
              </a:lnSpc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5pPr>
            <a:lvl6pPr>
              <a:defRPr sz="1600">
                <a:solidFill>
                  <a:schemeClr val="tx2"/>
                </a:solidFill>
                <a:latin typeface="+mn-lt"/>
              </a:defRPr>
            </a:lvl6pPr>
            <a:lvl7pPr>
              <a:defRPr sz="1600">
                <a:solidFill>
                  <a:schemeClr val="tx2"/>
                </a:solidFill>
              </a:defRPr>
            </a:lvl7pPr>
            <a:lvl8pPr>
              <a:defRPr sz="1600">
                <a:solidFill>
                  <a:schemeClr val="tx2"/>
                </a:solidFill>
              </a:defRPr>
            </a:lvl8pPr>
            <a:lvl9pPr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  <a:p>
            <a:pPr lvl="8"/>
            <a:endParaRPr lang="en-GB" dirty="0"/>
          </a:p>
          <a:p>
            <a:pPr lvl="8"/>
            <a:endParaRPr lang="en-GB" dirty="0"/>
          </a:p>
          <a:p>
            <a:pPr lvl="8"/>
            <a:endParaRPr lang="en-GB" dirty="0"/>
          </a:p>
          <a:p>
            <a:pPr lvl="8"/>
            <a:endParaRPr lang="en-GB" dirty="0"/>
          </a:p>
          <a:p>
            <a:pPr lvl="8"/>
            <a:endParaRPr lang="en-GB" dirty="0"/>
          </a:p>
          <a:p>
            <a:pPr lvl="8"/>
            <a:endParaRPr lang="en-GB" dirty="0"/>
          </a:p>
          <a:p>
            <a:pPr lvl="8"/>
            <a:endParaRPr lang="en-GB" dirty="0"/>
          </a:p>
          <a:p>
            <a:pPr lvl="0"/>
            <a:endParaRPr lang="en-GB" dirty="0"/>
          </a:p>
          <a:p>
            <a:pPr lvl="0"/>
            <a:endParaRPr lang="da-DK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9ADC13-8DAF-A642-A7C4-38BE1294CA02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9B61C1-9D88-2740-81E9-FEF4BD50A44C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– 2 columns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C82BC-EE01-B948-BAA9-F6A95D0FD327}"/>
              </a:ext>
            </a:extLst>
          </p:cNvPr>
          <p:cNvSpPr txBox="1"/>
          <p:nvPr/>
        </p:nvSpPr>
        <p:spPr>
          <a:xfrm>
            <a:off x="-2168434" y="745860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71A58-AA38-0944-9A5A-8805F3CA26C0}"/>
              </a:ext>
            </a:extLst>
          </p:cNvPr>
          <p:cNvSpPr txBox="1"/>
          <p:nvPr/>
        </p:nvSpPr>
        <p:spPr>
          <a:xfrm>
            <a:off x="-2168434" y="2205038"/>
            <a:ext cx="1965235" cy="3433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3C62587-8273-7347-9D10-F91F85438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18462"/>
            <a:ext cx="10515600" cy="974626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 – max two lines</a:t>
            </a:r>
            <a:endParaRPr lang="da-DK" dirty="0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820AF0B-C41D-0940-AA37-F0FEA98E3F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762" y="1747974"/>
            <a:ext cx="10515599" cy="331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add subtitle – max one line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534080F7-2059-B34D-90EE-58E583E63B84}"/>
              </a:ext>
            </a:extLst>
          </p:cNvPr>
          <p:cNvSpPr txBox="1"/>
          <p:nvPr/>
        </p:nvSpPr>
        <p:spPr>
          <a:xfrm>
            <a:off x="-2168434" y="1732508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Subtitle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20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Graphic 8">
            <a:extLst>
              <a:ext uri="{FF2B5EF4-FFF2-40B4-BE49-F238E27FC236}">
                <a16:creationId xmlns:a16="http://schemas.microsoft.com/office/drawing/2014/main" id="{3D508595-6CC3-44FB-ACB8-F412125F26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69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-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D67145-DA13-A44C-8377-D348C0EA45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8531" y="0"/>
            <a:ext cx="5963467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C8388-CD34-364B-A1C6-177DA1162D17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A5404E-1888-1743-9C2F-FF67E0245DC4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– Image Right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ECDEAF-5020-C145-9D39-B442B37D16A8}"/>
              </a:ext>
            </a:extLst>
          </p:cNvPr>
          <p:cNvSpPr txBox="1"/>
          <p:nvPr/>
        </p:nvSpPr>
        <p:spPr>
          <a:xfrm>
            <a:off x="-2168434" y="745860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B15262-F189-074F-8DCC-D277A2B97193}"/>
              </a:ext>
            </a:extLst>
          </p:cNvPr>
          <p:cNvSpPr txBox="1"/>
          <p:nvPr/>
        </p:nvSpPr>
        <p:spPr>
          <a:xfrm>
            <a:off x="-2168434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8F3891-39E9-D741-B023-A6E5A15635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18462"/>
            <a:ext cx="5196707" cy="974626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 – </a:t>
            </a:r>
            <a:br>
              <a:rPr lang="en-GB" dirty="0"/>
            </a:br>
            <a:r>
              <a:rPr lang="en-GB" dirty="0"/>
              <a:t>max two lines</a:t>
            </a:r>
            <a:endParaRPr lang="da-DK" dirty="0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820AF0B-C41D-0940-AA37-F0FEA98E3F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763" y="1747974"/>
            <a:ext cx="5196708" cy="331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add subtitle – max one line</a:t>
            </a: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534080F7-2059-B34D-90EE-58E583E63B84}"/>
              </a:ext>
            </a:extLst>
          </p:cNvPr>
          <p:cNvSpPr txBox="1"/>
          <p:nvPr/>
        </p:nvSpPr>
        <p:spPr>
          <a:xfrm>
            <a:off x="-2168434" y="1732508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Subtitle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20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9" name="Content Placeholder 20">
            <a:extLst>
              <a:ext uri="{FF2B5EF4-FFF2-40B4-BE49-F238E27FC236}">
                <a16:creationId xmlns:a16="http://schemas.microsoft.com/office/drawing/2014/main" id="{A8B34511-AFE1-E848-8F97-26806C2F3C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6762" y="2206800"/>
            <a:ext cx="5196709" cy="34559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600">
                <a:solidFill>
                  <a:schemeClr val="tx2"/>
                </a:solidFill>
              </a:defRPr>
            </a:lvl2pPr>
            <a:lvl3pPr>
              <a:lnSpc>
                <a:spcPts val="1600"/>
              </a:lnSpc>
              <a:defRPr sz="1600">
                <a:solidFill>
                  <a:schemeClr val="tx2"/>
                </a:solidFill>
              </a:defRPr>
            </a:lvl3pPr>
            <a:lvl4pPr>
              <a:lnSpc>
                <a:spcPts val="1600"/>
              </a:lnSpc>
              <a:defRPr sz="1600">
                <a:solidFill>
                  <a:schemeClr val="tx2"/>
                </a:solidFill>
              </a:defRPr>
            </a:lvl4pPr>
            <a:lvl5pPr>
              <a:lnSpc>
                <a:spcPts val="1600"/>
              </a:lnSpc>
              <a:defRPr sz="1600">
                <a:solidFill>
                  <a:schemeClr val="tx2"/>
                </a:solidFill>
              </a:defRPr>
            </a:lvl5pPr>
            <a:lvl6pPr>
              <a:defRPr sz="1600" baseline="0">
                <a:solidFill>
                  <a:schemeClr val="tx2"/>
                </a:solidFill>
                <a:latin typeface="+mn-lt"/>
              </a:defRPr>
            </a:lvl6pPr>
            <a:lvl7pPr>
              <a:defRPr sz="1600">
                <a:solidFill>
                  <a:schemeClr val="tx2"/>
                </a:solidFill>
                <a:latin typeface="+mn-lt"/>
              </a:defRPr>
            </a:lvl7pPr>
            <a:lvl8pPr>
              <a:defRPr sz="1600">
                <a:solidFill>
                  <a:schemeClr val="tx2"/>
                </a:solidFill>
                <a:latin typeface="+mn-lt"/>
              </a:defRPr>
            </a:lvl8pPr>
            <a:lvl9pPr marL="39433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97306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 - Pattern + auth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875C15E-CA28-FF48-B2CF-7CD46EEF7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8" t="8058" r="11875" b="206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E83458E-F801-C04A-A5D8-894CC34A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9516" y="6183010"/>
            <a:ext cx="1418721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78C9535-9EA4-2244-82DD-1688A479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727" y="6183010"/>
            <a:ext cx="1232005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B241F6B-8F21-614B-8464-C7DFED5E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8231" y="6183010"/>
            <a:ext cx="909483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B87E573-8E55-EC48-9C49-BEDAADA345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4" y="3645024"/>
            <a:ext cx="6553372" cy="35907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800"/>
              </a:lnSpc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 – max two lines</a:t>
            </a:r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FF2D3-E123-284F-80D1-FF541E2C0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4941168"/>
            <a:ext cx="4654550" cy="26411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author</a:t>
            </a:r>
            <a:endParaRPr lang="da-DK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6DED95C-D358-1D46-9A41-8D6EBBBAC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50CE8A-3F42-FB45-9C6D-7D312B799FA8}"/>
              </a:ext>
            </a:extLst>
          </p:cNvPr>
          <p:cNvSpPr txBox="1"/>
          <p:nvPr/>
        </p:nvSpPr>
        <p:spPr>
          <a:xfrm>
            <a:off x="-2168434" y="3674345"/>
            <a:ext cx="1965235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Author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18 pt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F57967-7BED-D74F-967D-B92022AC5BAB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C42625-8EF7-3249-97CE-A452398F1202}"/>
              </a:ext>
            </a:extLst>
          </p:cNvPr>
          <p:cNvSpPr txBox="1"/>
          <p:nvPr/>
        </p:nvSpPr>
        <p:spPr>
          <a:xfrm>
            <a:off x="2496028" y="-358483"/>
            <a:ext cx="7199943" cy="231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800"/>
              </a:lnSpc>
              <a:tabLst>
                <a:tab pos="4320000" algn="r"/>
              </a:tabLst>
            </a:pP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Slide B – Pattern + </a:t>
            </a: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author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2A4487-7A69-8C41-8A4E-241C0F814870}"/>
              </a:ext>
            </a:extLst>
          </p:cNvPr>
          <p:cNvSpPr txBox="1"/>
          <p:nvPr/>
        </p:nvSpPr>
        <p:spPr>
          <a:xfrm>
            <a:off x="12411685" y="1340768"/>
            <a:ext cx="1965235" cy="702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Replace</a:t>
            </a: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background</a:t>
            </a: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image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Double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click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image. From the </a:t>
            </a:r>
            <a:r>
              <a:rPr lang="da-DK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Picture Format 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menu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click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l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Change Picture </a:t>
            </a:r>
          </a:p>
        </p:txBody>
      </p:sp>
    </p:spTree>
    <p:extLst>
      <p:ext uri="{BB962C8B-B14F-4D97-AF65-F5344CB8AC3E}">
        <p14:creationId xmlns:p14="http://schemas.microsoft.com/office/powerpoint/2010/main" val="705998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-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D67145-DA13-A44C-8377-D348C0EA45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963467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C8388-CD34-364B-A1C6-177DA1162D17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8C99D-9664-5043-8C91-5728ED9F9995}"/>
              </a:ext>
            </a:extLst>
          </p:cNvPr>
          <p:cNvSpPr txBox="1"/>
          <p:nvPr/>
        </p:nvSpPr>
        <p:spPr>
          <a:xfrm>
            <a:off x="12360696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A5404E-1888-1743-9C2F-FF67E0245DC4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– Image </a:t>
            </a: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Left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ECDEAF-5020-C145-9D39-B442B37D16A8}"/>
              </a:ext>
            </a:extLst>
          </p:cNvPr>
          <p:cNvSpPr txBox="1"/>
          <p:nvPr/>
        </p:nvSpPr>
        <p:spPr>
          <a:xfrm>
            <a:off x="12360696" y="745860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l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04E9BF7-398A-C544-8E84-BF4D5A6BB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4072" y="718462"/>
            <a:ext cx="5196707" cy="974626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 – </a:t>
            </a:r>
            <a:br>
              <a:rPr lang="en-GB" dirty="0"/>
            </a:br>
            <a:r>
              <a:rPr lang="en-GB" dirty="0"/>
              <a:t>max two lines</a:t>
            </a:r>
            <a:endParaRPr lang="da-DK" dirty="0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820AF0B-C41D-0940-AA37-F0FEA98E3F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4072" y="1747974"/>
            <a:ext cx="5196707" cy="331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add subtitle – max one line</a:t>
            </a: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534080F7-2059-B34D-90EE-58E583E63B84}"/>
              </a:ext>
            </a:extLst>
          </p:cNvPr>
          <p:cNvSpPr txBox="1"/>
          <p:nvPr/>
        </p:nvSpPr>
        <p:spPr>
          <a:xfrm>
            <a:off x="12360695" y="1693088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Subtitle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20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9" name="Content Placeholder 20">
            <a:extLst>
              <a:ext uri="{FF2B5EF4-FFF2-40B4-BE49-F238E27FC236}">
                <a16:creationId xmlns:a16="http://schemas.microsoft.com/office/drawing/2014/main" id="{A8B34511-AFE1-E848-8F97-26806C2F3C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744072" y="2206800"/>
            <a:ext cx="5196707" cy="34559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600">
                <a:solidFill>
                  <a:schemeClr val="tx2"/>
                </a:solidFill>
              </a:defRPr>
            </a:lvl2pPr>
            <a:lvl3pPr>
              <a:lnSpc>
                <a:spcPts val="1600"/>
              </a:lnSpc>
              <a:defRPr sz="1600">
                <a:solidFill>
                  <a:schemeClr val="tx2"/>
                </a:solidFill>
              </a:defRPr>
            </a:lvl3pPr>
            <a:lvl4pPr>
              <a:lnSpc>
                <a:spcPts val="1600"/>
              </a:lnSpc>
              <a:defRPr sz="1600">
                <a:solidFill>
                  <a:schemeClr val="tx2"/>
                </a:solidFill>
              </a:defRPr>
            </a:lvl4pPr>
            <a:lvl5pPr>
              <a:lnSpc>
                <a:spcPts val="1600"/>
              </a:lnSpc>
              <a:defRPr sz="1600">
                <a:solidFill>
                  <a:schemeClr val="tx2"/>
                </a:solidFill>
              </a:defRPr>
            </a:lvl5pPr>
            <a:lvl6pPr>
              <a:defRPr sz="1600" baseline="0">
                <a:solidFill>
                  <a:schemeClr val="tx2"/>
                </a:solidFill>
                <a:latin typeface="+mn-lt"/>
              </a:defRPr>
            </a:lvl6pPr>
            <a:lvl7pPr>
              <a:defRPr sz="1600">
                <a:solidFill>
                  <a:schemeClr val="tx2"/>
                </a:solidFill>
                <a:latin typeface="+mn-lt"/>
              </a:defRPr>
            </a:lvl7pPr>
            <a:lvl8pPr>
              <a:defRPr sz="1600">
                <a:solidFill>
                  <a:schemeClr val="tx2"/>
                </a:solidFill>
                <a:latin typeface="+mn-lt"/>
              </a:defRPr>
            </a:lvl8pPr>
            <a:lvl9pPr marL="39433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47B7945A-1EAB-448D-8F41-CE1D65DA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58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7ACD3-ED65-DC4E-B146-5194D0B5E5B6}"/>
              </a:ext>
            </a:extLst>
          </p:cNvPr>
          <p:cNvSpPr txBox="1"/>
          <p:nvPr/>
        </p:nvSpPr>
        <p:spPr>
          <a:xfrm>
            <a:off x="-2168434" y="745860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C8388-CD34-364B-A1C6-177DA1162D17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A5404E-1888-1743-9C2F-FF67E0245DC4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Chart Slide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64C59-7C61-1A49-BD7B-1B4DDBFB2D0D}"/>
              </a:ext>
            </a:extLst>
          </p:cNvPr>
          <p:cNvSpPr txBox="1"/>
          <p:nvPr/>
        </p:nvSpPr>
        <p:spPr>
          <a:xfrm>
            <a:off x="12432704" y="3212976"/>
            <a:ext cx="1440160" cy="10615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Chart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colours</a:t>
            </a:r>
            <a:endParaRPr lang="da-DK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l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Please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use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primary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secondary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colours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when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creating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charts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See Design Guidelines for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further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information.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D402DA-3C35-7145-89FF-35EC9DE2970E}"/>
              </a:ext>
            </a:extLst>
          </p:cNvPr>
          <p:cNvSpPr txBox="1"/>
          <p:nvPr/>
        </p:nvSpPr>
        <p:spPr>
          <a:xfrm>
            <a:off x="-2168434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AFD6C0-9CE4-D24E-86DF-00F4B97B7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18462"/>
            <a:ext cx="10515600" cy="974626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 – max two lines</a:t>
            </a:r>
            <a:endParaRPr lang="da-DK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820AF0B-C41D-0940-AA37-F0FEA98E3F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762" y="1747974"/>
            <a:ext cx="10515599" cy="331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add subtitle – max one 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4080F7-2059-B34D-90EE-58E583E63B84}"/>
              </a:ext>
            </a:extLst>
          </p:cNvPr>
          <p:cNvSpPr txBox="1"/>
          <p:nvPr/>
        </p:nvSpPr>
        <p:spPr>
          <a:xfrm>
            <a:off x="-2168434" y="1732508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Subtitle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20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8B34511-AFE1-E848-8F97-26806C2F3C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6762" y="2206800"/>
            <a:ext cx="5041901" cy="34559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600">
                <a:solidFill>
                  <a:schemeClr val="tx2"/>
                </a:solidFill>
              </a:defRPr>
            </a:lvl2pPr>
            <a:lvl3pPr>
              <a:lnSpc>
                <a:spcPts val="1600"/>
              </a:lnSpc>
              <a:defRPr sz="1600">
                <a:solidFill>
                  <a:schemeClr val="tx2"/>
                </a:solidFill>
              </a:defRPr>
            </a:lvl3pPr>
            <a:lvl4pPr>
              <a:lnSpc>
                <a:spcPts val="1600"/>
              </a:lnSpc>
              <a:defRPr sz="1600">
                <a:solidFill>
                  <a:schemeClr val="tx2"/>
                </a:solidFill>
              </a:defRPr>
            </a:lvl4pPr>
            <a:lvl5pPr>
              <a:lnSpc>
                <a:spcPts val="1600"/>
              </a:lnSpc>
              <a:defRPr sz="1600">
                <a:solidFill>
                  <a:schemeClr val="tx2"/>
                </a:solidFill>
              </a:defRPr>
            </a:lvl5pPr>
            <a:lvl6pPr>
              <a:defRPr sz="1600" baseline="0">
                <a:solidFill>
                  <a:schemeClr val="tx2"/>
                </a:solidFill>
                <a:latin typeface="+mn-lt"/>
              </a:defRPr>
            </a:lvl6pPr>
            <a:lvl7pPr>
              <a:defRPr sz="1600">
                <a:solidFill>
                  <a:schemeClr val="tx2"/>
                </a:solidFill>
                <a:latin typeface="+mn-lt"/>
              </a:defRPr>
            </a:lvl7pPr>
            <a:lvl8pPr>
              <a:defRPr sz="1600">
                <a:solidFill>
                  <a:schemeClr val="tx2"/>
                </a:solidFill>
                <a:latin typeface="+mn-lt"/>
              </a:defRPr>
            </a:lvl8pPr>
            <a:lvl9pPr marL="39433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A8B34511-AFE1-E848-8F97-26806C2F3C9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383340" y="2205038"/>
            <a:ext cx="4899023" cy="34559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600">
                <a:solidFill>
                  <a:schemeClr val="tx2"/>
                </a:solidFill>
              </a:defRPr>
            </a:lvl2pPr>
            <a:lvl3pPr>
              <a:lnSpc>
                <a:spcPts val="1600"/>
              </a:lnSpc>
              <a:defRPr sz="1600">
                <a:solidFill>
                  <a:schemeClr val="tx2"/>
                </a:solidFill>
              </a:defRPr>
            </a:lvl3pPr>
            <a:lvl4pPr>
              <a:lnSpc>
                <a:spcPts val="1600"/>
              </a:lnSpc>
              <a:defRPr sz="1600">
                <a:solidFill>
                  <a:schemeClr val="tx2"/>
                </a:solidFill>
              </a:defRPr>
            </a:lvl4pPr>
            <a:lvl5pPr>
              <a:lnSpc>
                <a:spcPts val="1600"/>
              </a:lnSpc>
              <a:defRPr sz="1600">
                <a:solidFill>
                  <a:schemeClr val="tx2"/>
                </a:solidFill>
              </a:defRPr>
            </a:lvl5pPr>
            <a:lvl6pPr>
              <a:defRPr sz="1600" baseline="0">
                <a:solidFill>
                  <a:schemeClr val="tx2"/>
                </a:solidFill>
                <a:latin typeface="+mn-lt"/>
              </a:defRPr>
            </a:lvl6pPr>
            <a:lvl7pPr>
              <a:defRPr sz="1600">
                <a:solidFill>
                  <a:schemeClr val="tx2"/>
                </a:solidFill>
                <a:latin typeface="+mn-lt"/>
              </a:defRPr>
            </a:lvl7pPr>
            <a:lvl8pPr>
              <a:defRPr sz="1600">
                <a:solidFill>
                  <a:schemeClr val="tx2"/>
                </a:solidFill>
                <a:latin typeface="+mn-lt"/>
              </a:defRPr>
            </a:lvl8pPr>
            <a:lvl9pPr marL="39433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pic>
        <p:nvPicPr>
          <p:cNvPr id="19" name="Graphic 8">
            <a:extLst>
              <a:ext uri="{FF2B5EF4-FFF2-40B4-BE49-F238E27FC236}">
                <a16:creationId xmlns:a16="http://schemas.microsoft.com/office/drawing/2014/main" id="{A1D715DE-94E0-49D2-9274-0998BC09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9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2" pos="365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BD6AF0F0-4418-BE49-8E07-6D4B69576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9516" y="6183010"/>
            <a:ext cx="1418721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31392D35-A21C-4643-95B4-7F79EB85D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727" y="6183010"/>
            <a:ext cx="1232005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0ABB970B-9C82-A345-887C-ED303CE0D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231" y="6183010"/>
            <a:ext cx="909483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0CE7E-E6F3-5748-BB72-2BBB4FD5DE48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E7214-F0EA-B84D-86DF-01A185A0B2A6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Blank Slide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1" name="Graphic 8">
            <a:extLst>
              <a:ext uri="{FF2B5EF4-FFF2-40B4-BE49-F238E27FC236}">
                <a16:creationId xmlns:a16="http://schemas.microsoft.com/office/drawing/2014/main" id="{09D8BD12-3954-42D2-B670-B96C810C7D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69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25DBB4-0073-434A-95D3-CC1662C1B2A3}"/>
              </a:ext>
            </a:extLst>
          </p:cNvPr>
          <p:cNvSpPr txBox="1"/>
          <p:nvPr/>
        </p:nvSpPr>
        <p:spPr>
          <a:xfrm>
            <a:off x="2496028" y="-387424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End Slide – </a:t>
            </a: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Thank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You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A53965-B3AB-9041-9D4F-6AFC425A9A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8285" r="19688"/>
          <a:stretch/>
        </p:blipFill>
        <p:spPr>
          <a:xfrm flipV="1">
            <a:off x="4151784" y="1511875"/>
            <a:ext cx="8040216" cy="5346123"/>
          </a:xfrm>
          <a:prstGeom prst="rect">
            <a:avLst/>
          </a:prstGeom>
        </p:spPr>
      </p:pic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95B1C667-AC93-2F43-A401-FF12F7B63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9516" y="6183010"/>
            <a:ext cx="1418721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73DB077-464C-524E-AAC3-8E4E7AB68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727" y="6183010"/>
            <a:ext cx="1232005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380294CD-E322-974D-9BA9-3581CE52A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8231" y="6183010"/>
            <a:ext cx="909483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20DAEFE-764A-DA40-B0E2-F484ED7EEC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2564904"/>
            <a:ext cx="6625381" cy="1107996"/>
          </a:xfrm>
        </p:spPr>
        <p:txBody>
          <a:bodyPr wrap="non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7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5000"/>
              </a:lnSpc>
              <a:defRPr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ts val="5000"/>
              </a:lnSpc>
              <a:defRPr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ts val="5000"/>
              </a:lnSpc>
              <a:defRPr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ts val="5000"/>
              </a:lnSpc>
              <a:defRPr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add text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CFC11-D9F8-D54D-99C5-F20587B13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2947" y="3947507"/>
            <a:ext cx="4464050" cy="164173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1000"/>
              </a:spcAft>
              <a:buNone/>
              <a:defRPr sz="16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your contact data here. Insert your photo in the circle on the left. Remember to type “Thank you” above.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D697220-EE95-7B44-8A5F-8EAEA19C6F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7408" y="3929600"/>
            <a:ext cx="1299600" cy="1299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1" name="Graphic 14">
            <a:extLst>
              <a:ext uri="{FF2B5EF4-FFF2-40B4-BE49-F238E27FC236}">
                <a16:creationId xmlns:a16="http://schemas.microsoft.com/office/drawing/2014/main" id="{0412F47D-5374-4BC7-8869-75DAEAA9A4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4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Pattern with pay-off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C051639-9884-1A4D-933C-232A6AFB0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8" t="8058" r="11875" b="20685"/>
          <a:stretch/>
        </p:blipFill>
        <p:spPr>
          <a:xfrm>
            <a:off x="0" y="2738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25DBB4-0073-434A-95D3-CC1662C1B2A3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11400" algn="l"/>
                <a:tab pos="4319588" algn="r"/>
              </a:tabLst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End Slide – with </a:t>
            </a:r>
            <a:r>
              <a:rPr kumimoji="0" lang="da-DK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pay-off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932" y="5554145"/>
            <a:ext cx="7056134" cy="52120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03496" y="2168652"/>
            <a:ext cx="2985005" cy="25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08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Patter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C051639-9884-1A4D-933C-232A6AFB0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8" t="8058" r="11875" b="20685"/>
          <a:stretch/>
        </p:blipFill>
        <p:spPr>
          <a:xfrm>
            <a:off x="0" y="2738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25DBB4-0073-434A-95D3-CC1662C1B2A3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End Slide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03496" y="2168652"/>
            <a:ext cx="2985005" cy="25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88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C124A-D4CB-32BA-488E-A83E17D08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791CA-1E9A-7EA8-F0A7-5136916E8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1A177-3008-7C53-4A41-BFA4E5BD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BEDAB-687A-A4B2-E463-F8AB76799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A65E9-8D7A-CE39-1EE5-7E3102BBB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542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ltle Slide C - Patter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C051639-9884-1A4D-933C-232A6AFB0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8" t="8058" r="11875" b="206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352B3F-19F0-464B-A6EE-35EF30029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10981"/>
            <a:ext cx="10515600" cy="2436037"/>
          </a:xfrm>
        </p:spPr>
        <p:txBody>
          <a:bodyPr lIns="0" tIns="0" rIns="0" bIns="0">
            <a:normAutofit/>
          </a:bodyPr>
          <a:lstStyle>
            <a:lvl1pPr algn="ctr">
              <a:lnSpc>
                <a:spcPts val="3400"/>
              </a:lnSpc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da-DK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87A20D5D-B3D9-0D4B-8302-B0EDD64AF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9516" y="6183010"/>
            <a:ext cx="1418721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2C04D9F-262B-0347-8733-5A4561B7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727" y="6183010"/>
            <a:ext cx="1232005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24812FCD-D9E9-154A-8F69-C8A2569B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8231" y="6183010"/>
            <a:ext cx="909483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DA8928-23FB-9344-B3F0-A4E7984A1448}"/>
              </a:ext>
            </a:extLst>
          </p:cNvPr>
          <p:cNvSpPr txBox="1"/>
          <p:nvPr/>
        </p:nvSpPr>
        <p:spPr>
          <a:xfrm>
            <a:off x="-2168434" y="3167549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1EF0AE-3607-1649-925D-D88820F47BE7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BCF3CF-7C6F-EC48-8606-194A319AC823}"/>
              </a:ext>
            </a:extLst>
          </p:cNvPr>
          <p:cNvSpPr txBox="1"/>
          <p:nvPr/>
        </p:nvSpPr>
        <p:spPr>
          <a:xfrm>
            <a:off x="2496028" y="-358483"/>
            <a:ext cx="7199943" cy="231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800"/>
              </a:lnSpc>
              <a:tabLst>
                <a:tab pos="4320000" algn="r"/>
              </a:tabLst>
            </a:pP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Slide C – Pattern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6" name="Graphic 14">
            <a:extLst>
              <a:ext uri="{FF2B5EF4-FFF2-40B4-BE49-F238E27FC236}">
                <a16:creationId xmlns:a16="http://schemas.microsoft.com/office/drawing/2014/main" id="{F9D1B4F2-E1F4-430A-A82F-54C81F3DE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 A - Patter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7517CD3A-9C78-3249-8DD4-B6E824113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40" t="43287"/>
          <a:stretch/>
        </p:blipFill>
        <p:spPr>
          <a:xfrm>
            <a:off x="0" y="-1"/>
            <a:ext cx="11680722" cy="5210935"/>
          </a:xfrm>
          <a:prstGeom prst="rect">
            <a:avLst/>
          </a:prstGeom>
        </p:spPr>
      </p:pic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87A20D5D-B3D9-0D4B-8302-B0EDD64AF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9516" y="6183010"/>
            <a:ext cx="1418721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2C04D9F-262B-0347-8733-5A4561B7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727" y="6183010"/>
            <a:ext cx="1232005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24812FCD-D9E9-154A-8F69-C8A2569B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8231" y="6183010"/>
            <a:ext cx="909483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52B3F-19F0-464B-A6EE-35EF30029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26475"/>
            <a:ext cx="10515600" cy="436017"/>
          </a:xfrm>
        </p:spPr>
        <p:txBody>
          <a:bodyPr lIns="0" tIns="0" rIns="0" bIns="0" anchor="t" anchorCtr="0">
            <a:sp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da-D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2C166-2FB9-0A4B-A3E0-9F61D325A5EF}"/>
              </a:ext>
            </a:extLst>
          </p:cNvPr>
          <p:cNvSpPr txBox="1"/>
          <p:nvPr/>
        </p:nvSpPr>
        <p:spPr>
          <a:xfrm>
            <a:off x="-2168434" y="728663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375EA1-DE66-0740-86E3-951608659962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101431-516C-A640-BBB1-4D2554883827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DC3E4F-2777-0D4A-92B7-46CA876D41BC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Breaker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A – Pattern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8AD114A7-8CCF-4FBC-B6CD-0191220934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0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 B - Patter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7A582F-C8D0-0D4A-8E46-64F7E97A1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45" t="50441" r="-916" b="1697"/>
          <a:stretch/>
        </p:blipFill>
        <p:spPr>
          <a:xfrm>
            <a:off x="0" y="-1"/>
            <a:ext cx="11153335" cy="6131526"/>
          </a:xfrm>
          <a:prstGeom prst="rect">
            <a:avLst/>
          </a:prstGeom>
        </p:spPr>
      </p:pic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87A20D5D-B3D9-0D4B-8302-B0EDD64AF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9516" y="6183010"/>
            <a:ext cx="1418721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2C04D9F-262B-0347-8733-5A4561B7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727" y="6183010"/>
            <a:ext cx="1232005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24812FCD-D9E9-154A-8F69-C8A2569B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8231" y="6183010"/>
            <a:ext cx="909483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4FB6E2-52DE-E049-899B-3E22C34E3EE8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Breaker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B – Pattern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285052-C2A7-444A-BE23-EE1A08A33A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26475"/>
            <a:ext cx="10515600" cy="436017"/>
          </a:xfrm>
        </p:spPr>
        <p:txBody>
          <a:bodyPr lIns="0" tIns="0" rIns="0" bIns="0" anchor="t" anchorCtr="0">
            <a:sp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da-DK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D8DBF-01A9-A149-B5F0-2A37F1D7CD87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D06643-EF7B-B94C-850F-E01C992FBFE0}"/>
              </a:ext>
            </a:extLst>
          </p:cNvPr>
          <p:cNvSpPr txBox="1"/>
          <p:nvPr/>
        </p:nvSpPr>
        <p:spPr>
          <a:xfrm>
            <a:off x="-2168434" y="728663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CF025BDE-0C89-4D75-9EAE-3BA50CC784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1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 B -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6AF1F5-4C15-574B-9D04-26EEF3B9E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" t="10866" r="1113" b="15753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7D84E6-C7F3-414E-9EB3-08505818B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45" t="50441" r="-916" b="1697"/>
          <a:stretch/>
        </p:blipFill>
        <p:spPr>
          <a:xfrm>
            <a:off x="0" y="-1"/>
            <a:ext cx="11153335" cy="6131526"/>
          </a:xfrm>
          <a:prstGeom prst="rect">
            <a:avLst/>
          </a:prstGeom>
        </p:spPr>
      </p:pic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87A20D5D-B3D9-0D4B-8302-B0EDD64AF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9516" y="6183010"/>
            <a:ext cx="1418721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2C04D9F-262B-0347-8733-5A4561B7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727" y="6183010"/>
            <a:ext cx="1232005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24812FCD-D9E9-154A-8F69-C8A2569B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8231" y="6183010"/>
            <a:ext cx="909483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4FB6E2-52DE-E049-899B-3E22C34E3EE8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Breaker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B – Picture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285052-C2A7-444A-BE23-EE1A08A33A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26475"/>
            <a:ext cx="10515600" cy="436017"/>
          </a:xfrm>
        </p:spPr>
        <p:txBody>
          <a:bodyPr lIns="0" tIns="0" rIns="0" bIns="0" anchor="t" anchorCtr="0">
            <a:sp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da-DK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D8DBF-01A9-A149-B5F0-2A37F1D7CD87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D06643-EF7B-B94C-850F-E01C992FBFE0}"/>
              </a:ext>
            </a:extLst>
          </p:cNvPr>
          <p:cNvSpPr txBox="1"/>
          <p:nvPr/>
        </p:nvSpPr>
        <p:spPr>
          <a:xfrm>
            <a:off x="-2168434" y="728663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2" name="Graphic 14">
            <a:extLst>
              <a:ext uri="{FF2B5EF4-FFF2-40B4-BE49-F238E27FC236}">
                <a16:creationId xmlns:a16="http://schemas.microsoft.com/office/drawing/2014/main" id="{59C91694-F2B1-463E-801F-024E211348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9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 C - Pictur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DF0DB-50EE-1740-95F5-BE0185BC0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87A20D5D-B3D9-0D4B-8302-B0EDD64AF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9516" y="6183010"/>
            <a:ext cx="1418721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2C04D9F-262B-0347-8733-5A4561B7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727" y="6183010"/>
            <a:ext cx="1232005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24812FCD-D9E9-154A-8F69-C8A2569B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8231" y="6183010"/>
            <a:ext cx="909483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4FB6E2-52DE-E049-899B-3E22C34E3EE8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Breaker</a:t>
            </a: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Slide C – Picture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285052-C2A7-444A-BE23-EE1A08A33A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726475"/>
            <a:ext cx="10515600" cy="436017"/>
          </a:xfrm>
        </p:spPr>
        <p:txBody>
          <a:bodyPr lIns="0" tIns="0" rIns="0" bIns="0" anchor="t" anchorCtr="0">
            <a:spAutoFit/>
          </a:bodyPr>
          <a:lstStyle>
            <a:lvl1pPr algn="l">
              <a:lnSpc>
                <a:spcPts val="3400"/>
              </a:lnSpc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da-DK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D8DBF-01A9-A149-B5F0-2A37F1D7CD87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D06643-EF7B-B94C-850F-E01C992FBFE0}"/>
              </a:ext>
            </a:extLst>
          </p:cNvPr>
          <p:cNvSpPr txBox="1"/>
          <p:nvPr/>
        </p:nvSpPr>
        <p:spPr>
          <a:xfrm>
            <a:off x="-2168434" y="728663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32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2" name="Graphic 14">
            <a:extLst>
              <a:ext uri="{FF2B5EF4-FFF2-40B4-BE49-F238E27FC236}">
                <a16:creationId xmlns:a16="http://schemas.microsoft.com/office/drawing/2014/main" id="{E0257DF4-7A45-484D-9B34-55EDFC37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3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 Gener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IN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7849C36-375A-6B42-AE61-6682EB5795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966" r="22181"/>
          <a:stretch/>
        </p:blipFill>
        <p:spPr>
          <a:xfrm>
            <a:off x="6429143" y="0"/>
            <a:ext cx="5762857" cy="544891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7479FBC-4562-5E46-9E8E-631BA2E9B0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EB2A63-9B2E-A14D-987E-49CCE110D974}"/>
              </a:ext>
            </a:extLst>
          </p:cNvPr>
          <p:cNvSpPr txBox="1"/>
          <p:nvPr/>
        </p:nvSpPr>
        <p:spPr>
          <a:xfrm>
            <a:off x="-2168434" y="734362"/>
            <a:ext cx="1965235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34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A609EA-088A-3043-9C76-9FCE9058F8B9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D1E3F363-7E95-F340-AC38-8546483D41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763" y="728663"/>
            <a:ext cx="6278563" cy="92013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400"/>
              </a:lnSpc>
              <a:buNone/>
              <a:defRPr sz="3400" b="0" i="1">
                <a:solidFill>
                  <a:schemeClr val="tx2"/>
                </a:solidFill>
                <a:latin typeface="Times" pitchFamily="2" charset="0"/>
              </a:defRPr>
            </a:lvl1pPr>
            <a:lvl2pPr>
              <a:defRPr sz="4200" b="0" i="1">
                <a:solidFill>
                  <a:schemeClr val="accent2"/>
                </a:solidFill>
                <a:latin typeface="Times" pitchFamily="2" charset="0"/>
              </a:defRPr>
            </a:lvl2pPr>
            <a:lvl3pPr>
              <a:defRPr sz="4200" b="0" i="1">
                <a:solidFill>
                  <a:schemeClr val="accent2"/>
                </a:solidFill>
                <a:latin typeface="Times" pitchFamily="2" charset="0"/>
              </a:defRPr>
            </a:lvl3pPr>
            <a:lvl4pPr>
              <a:defRPr sz="4200" b="0" i="1">
                <a:solidFill>
                  <a:schemeClr val="accent2"/>
                </a:solidFill>
                <a:latin typeface="Times" pitchFamily="2" charset="0"/>
              </a:defRPr>
            </a:lvl4pPr>
            <a:lvl5pPr>
              <a:defRPr sz="4200" b="0" i="1">
                <a:solidFill>
                  <a:schemeClr val="accent2"/>
                </a:solidFill>
                <a:latin typeface="Times" pitchFamily="2" charset="0"/>
              </a:defRPr>
            </a:lvl5pPr>
          </a:lstStyle>
          <a:p>
            <a:pPr lvl="0"/>
            <a:r>
              <a:rPr lang="en-GB" dirty="0"/>
              <a:t>Agenda</a:t>
            </a:r>
            <a:endParaRPr lang="da-DK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14D5F3E-69F5-2447-A9B4-901CD0FEA0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763" y="2032290"/>
            <a:ext cx="5721350" cy="265457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3500"/>
              </a:lnSpc>
              <a:buNone/>
              <a:defRPr sz="1600">
                <a:solidFill>
                  <a:schemeClr val="accent2"/>
                </a:solidFill>
              </a:defRPr>
            </a:lvl1pPr>
            <a:lvl2pPr>
              <a:lnSpc>
                <a:spcPts val="3800"/>
              </a:lnSpc>
              <a:defRPr sz="1600">
                <a:solidFill>
                  <a:schemeClr val="accent2"/>
                </a:solidFill>
              </a:defRPr>
            </a:lvl2pPr>
            <a:lvl3pPr>
              <a:lnSpc>
                <a:spcPts val="3800"/>
              </a:lnSpc>
              <a:defRPr sz="1600">
                <a:solidFill>
                  <a:schemeClr val="accent2"/>
                </a:solidFill>
              </a:defRPr>
            </a:lvl3pPr>
            <a:lvl4pPr>
              <a:lnSpc>
                <a:spcPts val="3800"/>
              </a:lnSpc>
              <a:defRPr sz="1600">
                <a:solidFill>
                  <a:schemeClr val="accent2"/>
                </a:solidFill>
              </a:defRPr>
            </a:lvl4pPr>
            <a:lvl5pPr>
              <a:lnSpc>
                <a:spcPts val="3800"/>
              </a:lnSpc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64C35-7FB0-6046-8056-19BBB28CC64A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Agenda Slide General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2A9A04-9EC7-0647-8414-37C3E54C8FC5}"/>
              </a:ext>
            </a:extLst>
          </p:cNvPr>
          <p:cNvSpPr txBox="1"/>
          <p:nvPr/>
        </p:nvSpPr>
        <p:spPr>
          <a:xfrm>
            <a:off x="-2168434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</p:spTree>
    <p:extLst>
      <p:ext uri="{BB962C8B-B14F-4D97-AF65-F5344CB8AC3E}">
        <p14:creationId xmlns:p14="http://schemas.microsoft.com/office/powerpoint/2010/main" val="22240919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 C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58EB-2675-7B49-996A-8EA55806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FBE4-52A3-8E4F-BD64-08B1FD530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C2388-C43A-6946-A997-0BD217BD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B2A63-9B2E-A14D-987E-49CCE110D974}"/>
              </a:ext>
            </a:extLst>
          </p:cNvPr>
          <p:cNvSpPr txBox="1"/>
          <p:nvPr/>
        </p:nvSpPr>
        <p:spPr>
          <a:xfrm>
            <a:off x="-2168434" y="734362"/>
            <a:ext cx="1965235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34 pt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A609EA-088A-3043-9C76-9FCE9058F8B9}"/>
              </a:ext>
            </a:extLst>
          </p:cNvPr>
          <p:cNvSpPr txBox="1"/>
          <p:nvPr/>
        </p:nvSpPr>
        <p:spPr>
          <a:xfrm>
            <a:off x="-2168434" y="6087526"/>
            <a:ext cx="1965235" cy="522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Title and Date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Change in menu:</a:t>
            </a:r>
          </a:p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Insert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-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&gt;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Header and </a:t>
            </a:r>
            <a:r>
              <a:rPr lang="da-DK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Footer</a:t>
            </a:r>
            <a:endParaRPr lang="da-DK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14D5F3E-69F5-2447-A9B4-901CD0FEA0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763" y="2032290"/>
            <a:ext cx="5721350" cy="265457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35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ts val="3800"/>
              </a:lnSpc>
              <a:defRPr sz="1600">
                <a:solidFill>
                  <a:schemeClr val="tx1"/>
                </a:solidFill>
              </a:defRPr>
            </a:lvl2pPr>
            <a:lvl3pPr>
              <a:lnSpc>
                <a:spcPts val="38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ts val="38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ts val="38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64C35-7FB0-6046-8056-19BBB28CC64A}"/>
              </a:ext>
            </a:extLst>
          </p:cNvPr>
          <p:cNvSpPr txBox="1"/>
          <p:nvPr/>
        </p:nvSpPr>
        <p:spPr>
          <a:xfrm>
            <a:off x="2496028" y="-358483"/>
            <a:ext cx="7199943" cy="231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lnSpc>
                <a:spcPts val="1800"/>
              </a:lnSpc>
              <a:tabLst>
                <a:tab pos="2311400" algn="l"/>
                <a:tab pos="4319588" algn="r"/>
              </a:tabLst>
            </a:pPr>
            <a:r>
              <a:rPr lang="da-DK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Agenda Slide </a:t>
            </a:r>
            <a:r>
              <a:rPr lang="da-DK" sz="2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Calf</a:t>
            </a:r>
            <a:endParaRPr lang="da-DK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3674093-1796-8840-BDF8-856546921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8711" b="-3690"/>
          <a:stretch/>
        </p:blipFill>
        <p:spPr>
          <a:xfrm>
            <a:off x="6456683" y="995812"/>
            <a:ext cx="5735317" cy="56146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678431-8B97-D44F-8624-6F0CFBE5D042}"/>
              </a:ext>
            </a:extLst>
          </p:cNvPr>
          <p:cNvSpPr txBox="1"/>
          <p:nvPr/>
        </p:nvSpPr>
        <p:spPr>
          <a:xfrm>
            <a:off x="-2168434" y="2205038"/>
            <a:ext cx="196523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400"/>
              </a:lnSpc>
              <a:tabLst>
                <a:tab pos="4320000" algn="r"/>
              </a:tabLst>
            </a:pPr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Body </a:t>
            </a:r>
            <a:r>
              <a:rPr lang="da-DK" sz="10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Text</a:t>
            </a:r>
            <a:b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16 pt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C4A2DE82-8877-F745-A0B3-330CB6F3EF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763" y="728663"/>
            <a:ext cx="6278563" cy="92013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400"/>
              </a:lnSpc>
              <a:buNone/>
              <a:defRPr sz="3400" b="0" i="1">
                <a:solidFill>
                  <a:schemeClr val="tx1"/>
                </a:solidFill>
                <a:latin typeface="Times" pitchFamily="2" charset="0"/>
              </a:defRPr>
            </a:lvl1pPr>
            <a:lvl2pPr>
              <a:defRPr sz="4200" b="0" i="1">
                <a:solidFill>
                  <a:schemeClr val="accent2"/>
                </a:solidFill>
                <a:latin typeface="Times" pitchFamily="2" charset="0"/>
              </a:defRPr>
            </a:lvl2pPr>
            <a:lvl3pPr>
              <a:defRPr sz="4200" b="0" i="1">
                <a:solidFill>
                  <a:schemeClr val="accent2"/>
                </a:solidFill>
                <a:latin typeface="Times" pitchFamily="2" charset="0"/>
              </a:defRPr>
            </a:lvl3pPr>
            <a:lvl4pPr>
              <a:defRPr sz="4200" b="0" i="1">
                <a:solidFill>
                  <a:schemeClr val="accent2"/>
                </a:solidFill>
                <a:latin typeface="Times" pitchFamily="2" charset="0"/>
              </a:defRPr>
            </a:lvl4pPr>
            <a:lvl5pPr>
              <a:defRPr sz="4200" b="0" i="1">
                <a:solidFill>
                  <a:schemeClr val="accent2"/>
                </a:solidFill>
                <a:latin typeface="Times" pitchFamily="2" charset="0"/>
              </a:defRPr>
            </a:lvl5pPr>
          </a:lstStyle>
          <a:p>
            <a:pPr lvl="0"/>
            <a:r>
              <a:rPr lang="en-GB" dirty="0"/>
              <a:t>Agenda</a:t>
            </a:r>
            <a:endParaRPr lang="da-DK" dirty="0"/>
          </a:p>
        </p:txBody>
      </p:sp>
      <p:pic>
        <p:nvPicPr>
          <p:cNvPr id="14" name="Graphic 8">
            <a:extLst>
              <a:ext uri="{FF2B5EF4-FFF2-40B4-BE49-F238E27FC236}">
                <a16:creationId xmlns:a16="http://schemas.microsoft.com/office/drawing/2014/main" id="{CE4C072F-4237-4664-8727-9579D0E8A2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5516" y="5792528"/>
            <a:ext cx="809011" cy="6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35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40F0D7-EEEE-8243-821B-F66A890D9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0E330-DE7A-2945-BC33-2B55CC8F5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7. niveau</a:t>
            </a:r>
          </a:p>
          <a:p>
            <a:pPr lvl="7"/>
            <a:r>
              <a:rPr lang="da-DK" dirty="0"/>
              <a:t>8. niveau</a:t>
            </a:r>
          </a:p>
          <a:p>
            <a:pPr lvl="8"/>
            <a:r>
              <a:rPr lang="da-DK" dirty="0"/>
              <a:t>9. niveau</a:t>
            </a:r>
          </a:p>
        </p:txBody>
      </p:sp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4E86AFDF-2D26-D44A-A6F9-FD0572E40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9516" y="6183010"/>
            <a:ext cx="1418721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069988CA-611E-4FE4-A89A-CEC2426DD8C3}" type="datetimeFigureOut">
              <a:rPr lang="en-IN" smtClean="0"/>
              <a:t>23-11-2025</a:t>
            </a:fld>
            <a:endParaRPr lang="en-IN"/>
          </a:p>
        </p:txBody>
      </p:sp>
      <p:sp>
        <p:nvSpPr>
          <p:cNvPr id="14" name="Slide Number Placeholder 12">
            <a:extLst>
              <a:ext uri="{FF2B5EF4-FFF2-40B4-BE49-F238E27FC236}">
                <a16:creationId xmlns:a16="http://schemas.microsoft.com/office/drawing/2014/main" id="{9C8C15D5-22DA-B443-BD20-C318C49B8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727" y="6183010"/>
            <a:ext cx="1232005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DCE4D31-858C-4F78-900A-DD38308F7A10}" type="slidenum">
              <a:rPr lang="en-IN" smtClean="0"/>
              <a:t>‹#›</a:t>
            </a:fld>
            <a:endParaRPr lang="en-IN"/>
          </a:p>
        </p:txBody>
      </p:sp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31E2D718-80A9-494D-A9E8-E172E73452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231" y="6183010"/>
            <a:ext cx="909483" cy="33193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694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>
          <p15:clr>
            <a:srgbClr val="F26B43"/>
          </p15:clr>
        </p15:guide>
        <p15:guide id="2" orient="horz" pos="459">
          <p15:clr>
            <a:srgbClr val="F26B43"/>
          </p15:clr>
        </p15:guide>
        <p15:guide id="3" orient="horz" pos="138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doi.org/10.1016/j.psj.2022.102440" TargetMode="Externa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117" Type="http://schemas.openxmlformats.org/officeDocument/2006/relationships/slideLayout" Target="../slideLayouts/slideLayout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chart" Target="../charts/chart8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courses.lumenlearning.com/boundless-ap/chapter/epithelial-tissu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doi.org/10.1016/j.psj.2022.10174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7E7E-6E63-662C-BC4C-C8646E985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993DEA-955E-243A-F802-780799B8F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B457E-B8B6-715D-5003-C20A28A00DB8}"/>
              </a:ext>
            </a:extLst>
          </p:cNvPr>
          <p:cNvSpPr txBox="1"/>
          <p:nvPr/>
        </p:nvSpPr>
        <p:spPr>
          <a:xfrm>
            <a:off x="2324299" y="2080303"/>
            <a:ext cx="9450606" cy="1207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</a:pPr>
            <a:r>
              <a:rPr lang="en-US" sz="3600" b="1" dirty="0">
                <a:latin typeface="Aptos" panose="020B0004020202020204" pitchFamily="34" charset="0"/>
              </a:rPr>
              <a:t>Advances in poultry early nutrition: </a:t>
            </a:r>
            <a:br>
              <a:rPr lang="en-US" sz="3600" b="1" dirty="0">
                <a:latin typeface="Aptos" panose="020B0004020202020204" pitchFamily="34" charset="0"/>
              </a:rPr>
            </a:br>
            <a:br>
              <a:rPr lang="en-US" sz="3600" b="1" dirty="0">
                <a:latin typeface="Aptos" panose="020B0004020202020204" pitchFamily="34" charset="0"/>
              </a:rPr>
            </a:br>
            <a:r>
              <a:rPr lang="en-US" sz="3600" b="1" dirty="0">
                <a:latin typeface="Aptos" panose="020B0004020202020204" pitchFamily="34" charset="0"/>
              </a:rPr>
              <a:t>Focus on protein and digestive dynamics</a:t>
            </a:r>
            <a:endParaRPr lang="da-DK" sz="3600" b="1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F2124-C191-6F91-0E70-270C3D3FD7E5}"/>
              </a:ext>
            </a:extLst>
          </p:cNvPr>
          <p:cNvSpPr txBox="1"/>
          <p:nvPr/>
        </p:nvSpPr>
        <p:spPr>
          <a:xfrm>
            <a:off x="2324299" y="3690829"/>
            <a:ext cx="442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Mont" panose="00000700000000000000" pitchFamily="50" charset="0"/>
              </a:rPr>
              <a:t>Marisabel Caballero</a:t>
            </a:r>
            <a:br>
              <a:rPr lang="en-IN" dirty="0">
                <a:latin typeface="Mont" panose="00000700000000000000" pitchFamily="50" charset="0"/>
              </a:rPr>
            </a:br>
            <a:r>
              <a:rPr lang="en-IN" dirty="0">
                <a:latin typeface="Mont" panose="00000700000000000000" pitchFamily="50" charset="0"/>
              </a:rPr>
              <a:t>Global Category Manager </a:t>
            </a:r>
            <a:r>
              <a:rPr lang="en-IN" dirty="0" err="1">
                <a:latin typeface="Mont" panose="00000700000000000000" pitchFamily="50" charset="0"/>
              </a:rPr>
              <a:t>Monogastrics</a:t>
            </a:r>
            <a:br>
              <a:rPr lang="en-IN" dirty="0">
                <a:latin typeface="Mont" panose="00000700000000000000" pitchFamily="50" charset="0"/>
              </a:rPr>
            </a:br>
            <a:r>
              <a:rPr lang="en-IN" b="1" dirty="0">
                <a:latin typeface="Mont" panose="00000700000000000000" pitchFamily="50" charset="0"/>
              </a:rPr>
              <a:t>Hamlet Protein</a:t>
            </a:r>
          </a:p>
        </p:txBody>
      </p:sp>
    </p:spTree>
    <p:extLst>
      <p:ext uri="{BB962C8B-B14F-4D97-AF65-F5344CB8AC3E}">
        <p14:creationId xmlns:p14="http://schemas.microsoft.com/office/powerpoint/2010/main" val="256969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9B8DC-BFA1-859D-F298-05639465A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1079F0-11DB-613A-9E7B-F3FE85EF5A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95C2AC3E-67C2-BB0F-2C7B-BE04C8E01419}"/>
              </a:ext>
            </a:extLst>
          </p:cNvPr>
          <p:cNvSpPr txBox="1">
            <a:spLocks/>
          </p:cNvSpPr>
          <p:nvPr/>
        </p:nvSpPr>
        <p:spPr>
          <a:xfrm>
            <a:off x="838200" y="718462"/>
            <a:ext cx="10444160" cy="97462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2"/>
                </a:solidFill>
                <a:latin typeface="Aptos" panose="020B0004020202020204" pitchFamily="34" charset="0"/>
              </a:rPr>
              <a:t>TIA levels in SBM of different origins</a:t>
            </a:r>
            <a:endParaRPr lang="da-DK" sz="2800" b="1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5D410A1-FD89-92DC-E972-37CFA80B9A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8193433"/>
              </p:ext>
            </p:extLst>
          </p:nvPr>
        </p:nvGraphicFramePr>
        <p:xfrm>
          <a:off x="2032000" y="1617134"/>
          <a:ext cx="8128000" cy="4199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3">
            <a:extLst>
              <a:ext uri="{FF2B5EF4-FFF2-40B4-BE49-F238E27FC236}">
                <a16:creationId xmlns:a16="http://schemas.microsoft.com/office/drawing/2014/main" id="{966D09A4-F716-1F84-752F-C5804F4A62A8}"/>
              </a:ext>
            </a:extLst>
          </p:cNvPr>
          <p:cNvSpPr txBox="1"/>
          <p:nvPr/>
        </p:nvSpPr>
        <p:spPr>
          <a:xfrm>
            <a:off x="0" y="6630739"/>
            <a:ext cx="223520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7D23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Chen et al., 202</a:t>
            </a:r>
            <a:r>
              <a:rPr lang="en-US" sz="1400" b="1" dirty="0">
                <a:solidFill>
                  <a:srgbClr val="3B7D23"/>
                </a:solidFill>
                <a:latin typeface="Aptos"/>
              </a:rPr>
              <a:t>0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3B7D23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3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511A3-2356-5862-A9FD-74AE888F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D80C7A-5AB9-5D1C-4517-06FA8458A2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449CE76-4523-A28D-79F0-BD46187A26AB}"/>
              </a:ext>
            </a:extLst>
          </p:cNvPr>
          <p:cNvSpPr txBox="1"/>
          <p:nvPr/>
        </p:nvSpPr>
        <p:spPr>
          <a:xfrm>
            <a:off x="1848230" y="6183008"/>
            <a:ext cx="909480" cy="3319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900" b="0" i="0" u="none" strike="noStrike" kern="1200" cap="none" spc="0" baseline="0">
              <a:solidFill>
                <a:srgbClr val="327346"/>
              </a:solidFill>
              <a:uFillTx/>
              <a:latin typeface="Arial" pitchFamily="34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8AFEE40-15B8-0102-CD6E-9D3AA1031327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2"/>
                </a:solidFill>
                <a:latin typeface="Aptos" panose="020B0004020202020204" pitchFamily="34" charset="0"/>
              </a:rPr>
              <a:t>Recommended </a:t>
            </a:r>
            <a:r>
              <a:rPr lang="el-GR" sz="2800" b="1" dirty="0">
                <a:solidFill>
                  <a:schemeClr val="accent2"/>
                </a:solidFill>
                <a:latin typeface="Aptos" panose="020B0004020202020204" pitchFamily="34" charset="0"/>
              </a:rPr>
              <a:t>α</a:t>
            </a:r>
            <a:r>
              <a:rPr lang="en-US" sz="2800" b="1" dirty="0">
                <a:solidFill>
                  <a:schemeClr val="accent2"/>
                </a:solidFill>
                <a:latin typeface="Aptos" panose="020B0004020202020204" pitchFamily="34" charset="0"/>
              </a:rPr>
              <a:t>-GOS limit &lt; 1.25% in feed - background 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D0A6FCAD-9C64-F3BE-CC66-1989DD7750FE}"/>
              </a:ext>
            </a:extLst>
          </p:cNvPr>
          <p:cNvSpPr txBox="1"/>
          <p:nvPr/>
        </p:nvSpPr>
        <p:spPr>
          <a:xfrm>
            <a:off x="543318" y="4552024"/>
            <a:ext cx="5295508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Diet were based on soy protein isolate (SPI) </a:t>
            </a:r>
            <a:r>
              <a:rPr lang="en-US" sz="1600" kern="0" dirty="0">
                <a:solidFill>
                  <a:srgbClr val="1F1F1F"/>
                </a:solidFill>
                <a:latin typeface="Aptos" panose="020B0004020202020204" pitchFamily="34" charset="0"/>
              </a:rPr>
              <a:t>+ </a:t>
            </a:r>
            <a:r>
              <a:rPr lang="el-GR" sz="1600" dirty="0">
                <a:solidFill>
                  <a:srgbClr val="1F1F1F"/>
                </a:solidFill>
                <a:latin typeface="Aptos" panose="020B0004020202020204" pitchFamily="34" charset="0"/>
              </a:rPr>
              <a:t>α</a:t>
            </a:r>
            <a:r>
              <a:rPr lang="en-US" sz="1600" dirty="0">
                <a:solidFill>
                  <a:srgbClr val="1F1F1F"/>
                </a:solidFill>
                <a:latin typeface="Aptos" panose="020B0004020202020204" pitchFamily="34" charset="0"/>
              </a:rPr>
              <a:t>-</a:t>
            </a:r>
            <a:r>
              <a:rPr lang="en-US" sz="1600" kern="0" dirty="0">
                <a:solidFill>
                  <a:srgbClr val="1F1F1F"/>
                </a:solidFill>
                <a:latin typeface="Aptos" panose="020B0004020202020204" pitchFamily="34" charset="0"/>
              </a:rPr>
              <a:t>GOS at 0.0, </a:t>
            </a:r>
            <a:r>
              <a:rPr lang="en-US" sz="1600" b="0" i="0" u="none" strike="noStrike" kern="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0.9, 1.8, 2.7, or 3.6% added stachyose and raffinose in a ratio of 4:1.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0" cap="none" spc="0" baseline="0" dirty="0">
              <a:solidFill>
                <a:srgbClr val="1F1F1F"/>
              </a:solidFill>
              <a:uFillTx/>
              <a:latin typeface="Aptos" panose="020B0004020202020204" pitchFamily="34" charset="0"/>
            </a:endParaRPr>
          </a:p>
        </p:txBody>
      </p:sp>
      <p:graphicFrame>
        <p:nvGraphicFramePr>
          <p:cNvPr id="6" name="Chart 7">
            <a:extLst>
              <a:ext uri="{FF2B5EF4-FFF2-40B4-BE49-F238E27FC236}">
                <a16:creationId xmlns:a16="http://schemas.microsoft.com/office/drawing/2014/main" id="{FF15E0E5-5EC2-D436-9760-BBB8CEE740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0763659"/>
              </p:ext>
            </p:extLst>
          </p:nvPr>
        </p:nvGraphicFramePr>
        <p:xfrm>
          <a:off x="6029326" y="1543571"/>
          <a:ext cx="5647932" cy="2898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10">
            <a:extLst>
              <a:ext uri="{FF2B5EF4-FFF2-40B4-BE49-F238E27FC236}">
                <a16:creationId xmlns:a16="http://schemas.microsoft.com/office/drawing/2014/main" id="{3B6D228D-5297-B992-78F4-26302B120F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24941"/>
              </p:ext>
            </p:extLst>
          </p:nvPr>
        </p:nvGraphicFramePr>
        <p:xfrm>
          <a:off x="343294" y="1543571"/>
          <a:ext cx="5647932" cy="2898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11">
            <a:extLst>
              <a:ext uri="{FF2B5EF4-FFF2-40B4-BE49-F238E27FC236}">
                <a16:creationId xmlns:a16="http://schemas.microsoft.com/office/drawing/2014/main" id="{36FF1452-A140-C451-59DD-B9149AEF9EEE}"/>
              </a:ext>
            </a:extLst>
          </p:cNvPr>
          <p:cNvSpPr txBox="1"/>
          <p:nvPr/>
        </p:nvSpPr>
        <p:spPr>
          <a:xfrm>
            <a:off x="2809721" y="4333008"/>
            <a:ext cx="185195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% GOS in feed</a:t>
            </a:r>
            <a:endParaRPr lang="da-DK" sz="12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6ABC2955-7B7C-139F-982E-A6349B039920}"/>
              </a:ext>
            </a:extLst>
          </p:cNvPr>
          <p:cNvSpPr txBox="1"/>
          <p:nvPr/>
        </p:nvSpPr>
        <p:spPr>
          <a:xfrm>
            <a:off x="0" y="6630739"/>
            <a:ext cx="223520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7D23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Teague et al., 2023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3B7D23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547F2-D5D3-A3C2-96E1-F751BD591B7C}"/>
              </a:ext>
            </a:extLst>
          </p:cNvPr>
          <p:cNvSpPr txBox="1"/>
          <p:nvPr/>
        </p:nvSpPr>
        <p:spPr>
          <a:xfrm>
            <a:off x="6096000" y="4552024"/>
            <a:ext cx="56479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600" dirty="0">
                <a:solidFill>
                  <a:srgbClr val="1F1F1F"/>
                </a:solidFill>
                <a:latin typeface="Aptos" panose="020B0004020202020204" pitchFamily="34" charset="0"/>
              </a:rPr>
              <a:t>α</a:t>
            </a:r>
            <a:r>
              <a:rPr lang="en-US" sz="1600" dirty="0">
                <a:solidFill>
                  <a:srgbClr val="1F1F1F"/>
                </a:solidFill>
                <a:latin typeface="Aptos" panose="020B0004020202020204" pitchFamily="34" charset="0"/>
              </a:rPr>
              <a:t>-</a:t>
            </a:r>
            <a: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GOS increase FCR in 21-day-old chicks.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600" dirty="0">
                <a:solidFill>
                  <a:srgbClr val="1F1F1F"/>
                </a:solidFill>
                <a:latin typeface="Aptos" panose="020B0004020202020204" pitchFamily="34" charset="0"/>
              </a:rPr>
              <a:t>α</a:t>
            </a:r>
            <a:r>
              <a:rPr lang="en-US" sz="1600" dirty="0">
                <a:solidFill>
                  <a:srgbClr val="1F1F1F"/>
                </a:solidFill>
                <a:latin typeface="Aptos" panose="020B0004020202020204" pitchFamily="34" charset="0"/>
              </a:rPr>
              <a:t>-</a:t>
            </a:r>
            <a: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GOS increase moisture in excreta, compromising gut health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0" cap="none" spc="0" baseline="0" dirty="0">
              <a:solidFill>
                <a:srgbClr val="1F1F1F"/>
              </a:solidFill>
              <a:uFillTx/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07129F-5B03-F6D3-F2CB-1FD71A0964D7}"/>
              </a:ext>
            </a:extLst>
          </p:cNvPr>
          <p:cNvSpPr txBox="1"/>
          <p:nvPr/>
        </p:nvSpPr>
        <p:spPr>
          <a:xfrm>
            <a:off x="6105526" y="5075244"/>
            <a:ext cx="5895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327346"/>
                </a:solidFill>
                <a:uFillTx/>
                <a:latin typeface="Aptos" panose="020B0004020202020204" pitchFamily="34" charset="0"/>
                <a:hlinkClick r:id="rId6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https://doi.org/10.1016/j.psj.2022.102440</a:t>
            </a:r>
            <a:endParaRPr lang="en-US" sz="1600" b="0" i="0" u="none" strike="noStrike" kern="1200" cap="none" spc="0" baseline="0" dirty="0">
              <a:solidFill>
                <a:srgbClr val="327346"/>
              </a:solidFill>
              <a:uFillTx/>
              <a:latin typeface="Aptos" panose="020B00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7DED59AB-C173-1885-E1C6-87CBD268CE4B}"/>
              </a:ext>
            </a:extLst>
          </p:cNvPr>
          <p:cNvSpPr txBox="1"/>
          <p:nvPr/>
        </p:nvSpPr>
        <p:spPr>
          <a:xfrm>
            <a:off x="8524327" y="4303453"/>
            <a:ext cx="185195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% GOS in feed</a:t>
            </a:r>
            <a:endParaRPr lang="da-DK" sz="12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036576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0F25F-C3FF-8E3D-7A44-BF220D939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65A5E6-A356-3DBF-35FB-D0893FE9C1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01627869-F29F-319F-63D7-A00DB79385F3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atin typeface="Aptos" panose="020B0004020202020204" pitchFamily="34" charset="0"/>
              </a:rPr>
              <a:t>β</a:t>
            </a:r>
            <a:r>
              <a:rPr lang="en-US" sz="2800" b="1" dirty="0">
                <a:latin typeface="Aptos" panose="020B0004020202020204" pitchFamily="34" charset="0"/>
              </a:rPr>
              <a:t>-CON &lt;  25000 ppm in feed - background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2DD47B8-FF0B-197F-C9C1-4DA31BFE3DD9}"/>
              </a:ext>
            </a:extLst>
          </p:cNvPr>
          <p:cNvSpPr txBox="1"/>
          <p:nvPr/>
        </p:nvSpPr>
        <p:spPr>
          <a:xfrm>
            <a:off x="2135003" y="1734703"/>
            <a:ext cx="3843028" cy="2462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4320000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327346"/>
                </a:solidFill>
                <a:uFillTx/>
                <a:latin typeface="Aptos" panose="020B0004020202020204" pitchFamily="34" charset="0"/>
              </a:rPr>
              <a:t>Inflammation biomarkers -Je</a:t>
            </a:r>
            <a:r>
              <a:rPr lang="en-US" sz="1600" dirty="0">
                <a:solidFill>
                  <a:srgbClr val="327346"/>
                </a:solidFill>
                <a:latin typeface="Aptos" panose="020B0004020202020204" pitchFamily="34" charset="0"/>
              </a:rPr>
              <a:t>j</a:t>
            </a:r>
            <a:r>
              <a:rPr lang="en-US" sz="1600" b="0" i="0" u="none" strike="noStrike" kern="1200" cap="none" spc="0" baseline="0" dirty="0">
                <a:solidFill>
                  <a:srgbClr val="327346"/>
                </a:solidFill>
                <a:uFillTx/>
                <a:latin typeface="Aptos" panose="020B0004020202020204" pitchFamily="34" charset="0"/>
              </a:rPr>
              <a:t>unum d21</a:t>
            </a:r>
            <a:endParaRPr lang="da-DK" sz="1600" b="0" i="0" u="none" strike="noStrike" kern="1200" cap="none" spc="0" baseline="0" dirty="0">
              <a:solidFill>
                <a:srgbClr val="327346"/>
              </a:solidFill>
              <a:uFillTx/>
              <a:latin typeface="Aptos" panose="020B0004020202020204" pitchFamily="34" charset="0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5137CFEA-345B-131F-BE36-4DA475F8C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866" y="4141106"/>
            <a:ext cx="5148386" cy="2489633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10" name="Chart 13">
            <a:extLst>
              <a:ext uri="{FF2B5EF4-FFF2-40B4-BE49-F238E27FC236}">
                <a16:creationId xmlns:a16="http://schemas.microsoft.com/office/drawing/2014/main" id="{86C14587-E67F-DA29-0B93-E056C498F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9741767"/>
              </p:ext>
            </p:extLst>
          </p:nvPr>
        </p:nvGraphicFramePr>
        <p:xfrm>
          <a:off x="6437305" y="1619250"/>
          <a:ext cx="5365534" cy="2625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6">
            <a:extLst>
              <a:ext uri="{FF2B5EF4-FFF2-40B4-BE49-F238E27FC236}">
                <a16:creationId xmlns:a16="http://schemas.microsoft.com/office/drawing/2014/main" id="{C67BF40D-D277-1657-092F-74E47E29537B}"/>
              </a:ext>
            </a:extLst>
          </p:cNvPr>
          <p:cNvSpPr txBox="1"/>
          <p:nvPr/>
        </p:nvSpPr>
        <p:spPr>
          <a:xfrm>
            <a:off x="7096125" y="4330455"/>
            <a:ext cx="4419599" cy="1292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solidFill>
                  <a:srgbClr val="1F1F1F"/>
                </a:solidFill>
                <a:uFillTx/>
                <a:latin typeface="Arial"/>
              </a:rPr>
              <a:t>Chronic inflammation diverts resources from growth and performance and increases the susceptibility to gut-health issues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0" cap="none" spc="0" baseline="0" dirty="0">
              <a:solidFill>
                <a:srgbClr val="1F1F1F"/>
              </a:solidFill>
              <a:uFillTx/>
              <a:latin typeface="Arial"/>
            </a:endParaRP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1F1F1F"/>
              </a:solidFill>
              <a:uFillTx/>
              <a:latin typeface="Arial"/>
            </a:endParaRPr>
          </a:p>
        </p:txBody>
      </p:sp>
      <p:pic>
        <p:nvPicPr>
          <p:cNvPr id="4" name="Picture 2" descr="Animals 15 01701 g004">
            <a:extLst>
              <a:ext uri="{FF2B5EF4-FFF2-40B4-BE49-F238E27FC236}">
                <a16:creationId xmlns:a16="http://schemas.microsoft.com/office/drawing/2014/main" id="{9C6B44CC-4D43-AC3B-90E7-797A8077FE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236" r="10261" b="33334"/>
          <a:stretch>
            <a:fillRect/>
          </a:stretch>
        </p:blipFill>
        <p:spPr>
          <a:xfrm>
            <a:off x="1288918" y="1977894"/>
            <a:ext cx="4980533" cy="22048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7C450499-402B-81BC-377F-43FAA09FB5CA}"/>
              </a:ext>
            </a:extLst>
          </p:cNvPr>
          <p:cNvSpPr txBox="1"/>
          <p:nvPr/>
        </p:nvSpPr>
        <p:spPr>
          <a:xfrm>
            <a:off x="0" y="6630739"/>
            <a:ext cx="223520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7D23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Du et al., 2023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3B7D23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91A7500A-392E-20BA-180F-253BBF2D10B1}"/>
              </a:ext>
            </a:extLst>
          </p:cNvPr>
          <p:cNvSpPr txBox="1"/>
          <p:nvPr/>
        </p:nvSpPr>
        <p:spPr>
          <a:xfrm>
            <a:off x="2135003" y="4330455"/>
            <a:ext cx="3843028" cy="2462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4320000" algn="r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327346"/>
                </a:solidFill>
                <a:uFillTx/>
                <a:latin typeface="Aptos" panose="020B0004020202020204" pitchFamily="34" charset="0"/>
              </a:rPr>
              <a:t>Gut-integrity biomarkers -Je</a:t>
            </a:r>
            <a:r>
              <a:rPr lang="en-US" sz="1600" dirty="0">
                <a:solidFill>
                  <a:srgbClr val="327346"/>
                </a:solidFill>
                <a:latin typeface="Aptos" panose="020B0004020202020204" pitchFamily="34" charset="0"/>
              </a:rPr>
              <a:t>j</a:t>
            </a:r>
            <a:r>
              <a:rPr lang="en-US" sz="1600" b="0" i="0" u="none" strike="noStrike" kern="1200" cap="none" spc="0" baseline="0" dirty="0">
                <a:solidFill>
                  <a:srgbClr val="327346"/>
                </a:solidFill>
                <a:uFillTx/>
                <a:latin typeface="Aptos" panose="020B0004020202020204" pitchFamily="34" charset="0"/>
              </a:rPr>
              <a:t>unum d21</a:t>
            </a:r>
            <a:endParaRPr lang="da-DK" sz="1600" b="0" i="0" u="none" strike="noStrike" kern="1200" cap="none" spc="0" baseline="0" dirty="0">
              <a:solidFill>
                <a:srgbClr val="327346"/>
              </a:solidFill>
              <a:uFillTx/>
              <a:latin typeface="Aptos" panose="020B0004020202020204" pitchFamily="34" charset="0"/>
            </a:endParaRPr>
          </a:p>
        </p:txBody>
      </p:sp>
      <p:pic>
        <p:nvPicPr>
          <p:cNvPr id="3" name="Picture 2" descr="Animals 15 01701 g004">
            <a:extLst>
              <a:ext uri="{FF2B5EF4-FFF2-40B4-BE49-F238E27FC236}">
                <a16:creationId xmlns:a16="http://schemas.microsoft.com/office/drawing/2014/main" id="{E8587EF0-DF9A-0B70-FC68-EAB153B06F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591" b="87867"/>
          <a:stretch>
            <a:fillRect/>
          </a:stretch>
        </p:blipFill>
        <p:spPr>
          <a:xfrm>
            <a:off x="28666" y="3396392"/>
            <a:ext cx="1168200" cy="13716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81A111-465D-DF32-D9DC-95BDFF8114F9}"/>
              </a:ext>
            </a:extLst>
          </p:cNvPr>
          <p:cNvSpPr txBox="1"/>
          <p:nvPr/>
        </p:nvSpPr>
        <p:spPr>
          <a:xfrm>
            <a:off x="660265" y="3448113"/>
            <a:ext cx="66410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tabLst>
                <a:tab pos="4320000" algn="r"/>
              </a:tabLst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</a:rPr>
              <a:t>Control</a:t>
            </a:r>
            <a:endParaRPr lang="da-DK" sz="1400" dirty="0" err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95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ECAE9-0072-9A55-4943-F9B1960FA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5A1AD9-A8A7-BFA0-72C5-14574AC5B7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91D1CB-14CB-5270-2371-8EDD28B99444}"/>
              </a:ext>
            </a:extLst>
          </p:cNvPr>
          <p:cNvSpPr txBox="1"/>
          <p:nvPr/>
        </p:nvSpPr>
        <p:spPr>
          <a:xfrm>
            <a:off x="529389" y="2347297"/>
            <a:ext cx="1113322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latin typeface="Aptos" panose="020B0004020202020204" pitchFamily="34" charset="0"/>
              </a:rPr>
              <a:t>Low ANF and high digestibility are not enough. </a:t>
            </a:r>
            <a:br>
              <a:rPr lang="en-US" sz="3600" b="1" dirty="0">
                <a:latin typeface="Aptos" panose="020B0004020202020204" pitchFamily="34" charset="0"/>
              </a:rPr>
            </a:br>
            <a:r>
              <a:rPr lang="en-US" sz="3600" b="1" dirty="0">
                <a:latin typeface="Aptos" panose="020B0004020202020204" pitchFamily="34" charset="0"/>
              </a:rPr>
              <a:t>The protein for critical periods also needs</a:t>
            </a:r>
            <a:br>
              <a:rPr lang="en-US" sz="3600" b="1" dirty="0">
                <a:latin typeface="Aptos" panose="020B0004020202020204" pitchFamily="34" charset="0"/>
              </a:rPr>
            </a:br>
            <a:br>
              <a:rPr lang="en-US" sz="3600" b="1" dirty="0">
                <a:latin typeface="Aptos" panose="020B0004020202020204" pitchFamily="34" charset="0"/>
              </a:rPr>
            </a:br>
            <a:r>
              <a:rPr lang="en-US" sz="4400" b="1" dirty="0">
                <a:latin typeface="Aptos" panose="020B0004020202020204" pitchFamily="34" charset="0"/>
              </a:rPr>
              <a:t>Fast absorption</a:t>
            </a:r>
            <a:endParaRPr lang="da-DK" sz="36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56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98F61-4F7B-2181-E65F-1364FDDA6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AD5DD6-78F5-83E0-29D8-C12DEA25CA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46F53-0549-877A-3F0B-33A336F3613B}"/>
              </a:ext>
            </a:extLst>
          </p:cNvPr>
          <p:cNvSpPr txBox="1">
            <a:spLocks/>
          </p:cNvSpPr>
          <p:nvPr/>
        </p:nvSpPr>
        <p:spPr>
          <a:xfrm>
            <a:off x="766760" y="718462"/>
            <a:ext cx="10515600" cy="97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ptos" panose="020B0004020202020204" pitchFamily="34" charset="0"/>
              </a:rPr>
              <a:t>Starch and Nitrogen digestion curves </a:t>
            </a:r>
            <a:endParaRPr lang="da-DK" sz="2800" b="1" dirty="0"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12311-10C3-E9CA-95D6-98DA7B8280C9}"/>
              </a:ext>
            </a:extLst>
          </p:cNvPr>
          <p:cNvSpPr txBox="1">
            <a:spLocks/>
          </p:cNvSpPr>
          <p:nvPr/>
        </p:nvSpPr>
        <p:spPr>
          <a:xfrm>
            <a:off x="766760" y="1747976"/>
            <a:ext cx="10515600" cy="331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000" dirty="0"/>
              <a:t>Complete broiler diets based on maize, sorghum, and wheat + SBM and canola meal</a:t>
            </a:r>
            <a:endParaRPr lang="da-DK" sz="2000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AFA0814-55E0-DF71-6F6F-96A282BC7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985" y="2293150"/>
            <a:ext cx="4085017" cy="351750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6CF56CEE-F3DA-BC2B-E8F9-DC72B4FB5A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874"/>
          <a:stretch>
            <a:fillRect/>
          </a:stretch>
        </p:blipFill>
        <p:spPr>
          <a:xfrm>
            <a:off x="6199110" y="2424339"/>
            <a:ext cx="4217816" cy="345598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FF6F63-F1DA-C97C-11DF-743013434574}"/>
              </a:ext>
            </a:extLst>
          </p:cNvPr>
          <p:cNvCxnSpPr/>
          <p:nvPr/>
        </p:nvCxnSpPr>
        <p:spPr>
          <a:xfrm flipV="1">
            <a:off x="3329348" y="2524365"/>
            <a:ext cx="0" cy="2813545"/>
          </a:xfrm>
          <a:prstGeom prst="straightConnector1">
            <a:avLst/>
          </a:prstGeom>
          <a:noFill/>
          <a:ln w="19046" cap="flat">
            <a:solidFill>
              <a:srgbClr val="156082"/>
            </a:solidFill>
            <a:prstDash val="solid"/>
            <a:miter/>
          </a:ln>
        </p:spPr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42A502A8-D7E6-2DD2-66ED-5F7AC78F6CD7}"/>
              </a:ext>
            </a:extLst>
          </p:cNvPr>
          <p:cNvCxnSpPr>
            <a:cxnSpLocks/>
          </p:cNvCxnSpPr>
          <p:nvPr/>
        </p:nvCxnSpPr>
        <p:spPr>
          <a:xfrm flipV="1">
            <a:off x="7350367" y="2547329"/>
            <a:ext cx="0" cy="2809631"/>
          </a:xfrm>
          <a:prstGeom prst="straightConnector1">
            <a:avLst/>
          </a:prstGeom>
          <a:noFill/>
          <a:ln w="19046" cap="flat">
            <a:solidFill>
              <a:srgbClr val="156082"/>
            </a:solidFill>
            <a:prstDash val="solid"/>
            <a:miter/>
          </a:ln>
        </p:spPr>
      </p:cxnSp>
      <p:sp>
        <p:nvSpPr>
          <p:cNvPr id="9" name="TextBox 13">
            <a:extLst>
              <a:ext uri="{FF2B5EF4-FFF2-40B4-BE49-F238E27FC236}">
                <a16:creationId xmlns:a16="http://schemas.microsoft.com/office/drawing/2014/main" id="{BA59102C-167B-E8D3-2AAC-A82E24B1198F}"/>
              </a:ext>
            </a:extLst>
          </p:cNvPr>
          <p:cNvSpPr txBox="1"/>
          <p:nvPr/>
        </p:nvSpPr>
        <p:spPr>
          <a:xfrm>
            <a:off x="76203" y="6605115"/>
            <a:ext cx="204395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3B7D23"/>
                </a:solidFill>
                <a:uFillTx/>
                <a:latin typeface="Aptos"/>
              </a:rPr>
              <a:t>Chrystal, 2020</a:t>
            </a:r>
            <a:endParaRPr lang="da-DK" sz="1400" b="1" i="0" u="none" strike="noStrike" kern="1200" cap="none" spc="0" baseline="0" dirty="0">
              <a:solidFill>
                <a:srgbClr val="3B7D23"/>
              </a:solidFill>
              <a:uFillTx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269078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5F9D6-1E72-3BEA-F19B-55FA19F4D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4C79B0-9469-72CE-C7AD-1458201D68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F4E33A1B-611A-A395-77AA-7CFE27BC6AE2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ptos" panose="020B0004020202020204" pitchFamily="34" charset="0"/>
              </a:rPr>
              <a:t>Protein digestion</a:t>
            </a:r>
            <a:endParaRPr lang="da-DK" sz="2800" b="1" dirty="0">
              <a:latin typeface="Aptos" panose="020B0004020202020204" pitchFamily="34" charset="0"/>
            </a:endParaRP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D5269D76-8979-6680-047E-533AEE7AD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029" y="1815077"/>
            <a:ext cx="8726118" cy="3286584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4A0836B5-84A1-9655-22BB-5FF200DFE742}"/>
              </a:ext>
            </a:extLst>
          </p:cNvPr>
          <p:cNvSpPr txBox="1"/>
          <p:nvPr/>
        </p:nvSpPr>
        <p:spPr>
          <a:xfrm>
            <a:off x="0" y="6611217"/>
            <a:ext cx="243476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327346"/>
                </a:solidFill>
                <a:uFillTx/>
                <a:latin typeface="Aptos"/>
              </a:rPr>
              <a:t>Adebowale et al., 2019</a:t>
            </a:r>
            <a:endParaRPr lang="da-DK" sz="1400" b="1" i="0" u="none" strike="noStrike" kern="1200" cap="none" spc="0" baseline="0" dirty="0">
              <a:solidFill>
                <a:srgbClr val="327346"/>
              </a:solidFill>
              <a:uFillTx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903332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097A4-4A1D-1CF0-468E-D413FC07A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B501C1-DC9D-2F99-09B0-E0676AB083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DD232DF4-3D05-F495-5D40-24B8F59DFC26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latin typeface="Aptos" panose="020B0004020202020204" pitchFamily="34" charset="0"/>
              </a:rPr>
              <a:t>Same digestibility but different absorption speed </a:t>
            </a:r>
            <a:br>
              <a:rPr lang="en-US" sz="2800" b="1" dirty="0">
                <a:latin typeface="Aptos" panose="020B0004020202020204" pitchFamily="34" charset="0"/>
              </a:rPr>
            </a:br>
            <a:endParaRPr lang="en-US" sz="900" b="1" dirty="0">
              <a:latin typeface="Aptos" panose="020B0004020202020204" pitchFamily="34" charset="0"/>
            </a:endParaRPr>
          </a:p>
        </p:txBody>
      </p:sp>
      <p:pic>
        <p:nvPicPr>
          <p:cNvPr id="4" name="Billede 1" descr="Et billede, der indeholder tekst, skærmbillede, Font/skrifttype, linje/række&#10;&#10;Automatisk genereret beskrivelse">
            <a:extLst>
              <a:ext uri="{FF2B5EF4-FFF2-40B4-BE49-F238E27FC236}">
                <a16:creationId xmlns:a16="http://schemas.microsoft.com/office/drawing/2014/main" id="{124F4044-7A53-6B83-7D21-234EC8F7B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9" y="2004160"/>
            <a:ext cx="10990886" cy="46761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0048FD1-56AE-D93C-886A-36956901971A}"/>
              </a:ext>
            </a:extLst>
          </p:cNvPr>
          <p:cNvSpPr txBox="1">
            <a:spLocks/>
          </p:cNvSpPr>
          <p:nvPr/>
        </p:nvSpPr>
        <p:spPr>
          <a:xfrm>
            <a:off x="766762" y="1747974"/>
            <a:ext cx="10515599" cy="3319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buFontTx/>
              <a:buChar char="-"/>
            </a:pPr>
            <a:r>
              <a:rPr lang="en-US" sz="1800" b="1" dirty="0">
                <a:latin typeface="Aptos" panose="020B0004020202020204" pitchFamily="34" charset="0"/>
              </a:rPr>
              <a:t>In conventional diets, the faster a protein is digested, the more it can be used for growth</a:t>
            </a:r>
          </a:p>
          <a:p>
            <a:pPr>
              <a:lnSpc>
                <a:spcPts val="2400"/>
              </a:lnSpc>
              <a:buFontTx/>
              <a:buChar char="-"/>
            </a:pPr>
            <a:r>
              <a:rPr lang="en-US" sz="1800" b="1" dirty="0">
                <a:latin typeface="Aptos" panose="020B0004020202020204" pitchFamily="34" charset="0"/>
              </a:rPr>
              <a:t>Synchronization of energy and protein absorption</a:t>
            </a:r>
            <a:endParaRPr lang="da-DK" sz="18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573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5D771-121F-80E2-3DCC-B8B9299CF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508B9C-7CDF-B13E-6C99-941E81870C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3B6139E9-0766-1A20-9FCF-3B97339CD3D2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>
                <a:latin typeface="Aptos" panose="020B0004020202020204" pitchFamily="34" charset="0"/>
              </a:rPr>
              <a:t>in vitro </a:t>
            </a:r>
            <a:r>
              <a:rPr lang="en-US" sz="2800" b="1" dirty="0">
                <a:latin typeface="Aptos" panose="020B0004020202020204" pitchFamily="34" charset="0"/>
              </a:rPr>
              <a:t>Protein digestion</a:t>
            </a:r>
            <a:endParaRPr lang="da-DK" sz="2800" b="1" dirty="0">
              <a:latin typeface="Aptos" panose="020B0004020202020204" pitchFamily="34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18BB5421-7884-AD29-3DC9-95465B09578C}"/>
              </a:ext>
            </a:extLst>
          </p:cNvPr>
          <p:cNvSpPr txBox="1"/>
          <p:nvPr/>
        </p:nvSpPr>
        <p:spPr>
          <a:xfrm>
            <a:off x="0" y="6611217"/>
            <a:ext cx="243476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solidFill>
                  <a:srgbClr val="327346"/>
                </a:solidFill>
                <a:latin typeface="Aptos"/>
              </a:rPr>
              <a:t>Dervan </a:t>
            </a:r>
            <a:r>
              <a:rPr lang="en-US" sz="1400" b="1" i="0" u="none" strike="noStrike" kern="1200" cap="none" spc="0" baseline="0" dirty="0">
                <a:solidFill>
                  <a:srgbClr val="327346"/>
                </a:solidFill>
                <a:uFillTx/>
                <a:latin typeface="Aptos"/>
              </a:rPr>
              <a:t>et al., 2019</a:t>
            </a:r>
            <a:endParaRPr lang="da-DK" sz="1400" b="1" i="0" u="none" strike="noStrike" kern="1200" cap="none" spc="0" baseline="0" dirty="0">
              <a:solidFill>
                <a:srgbClr val="327346"/>
              </a:solidFill>
              <a:uFillTx/>
              <a:latin typeface="Apto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F2A66-9B93-4DE6-9E4E-91922DB73C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11"/>
          <a:stretch>
            <a:fillRect/>
          </a:stretch>
        </p:blipFill>
        <p:spPr>
          <a:xfrm>
            <a:off x="2936240" y="1605279"/>
            <a:ext cx="5958136" cy="468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66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81006-ED55-857C-9C9F-8A0B3E743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6C4E4C0-4B5D-5BC6-E47D-9BFFFFA5CD74}"/>
              </a:ext>
            </a:extLst>
          </p:cNvPr>
          <p:cNvSpPr txBox="1">
            <a:spLocks/>
          </p:cNvSpPr>
          <p:nvPr/>
        </p:nvSpPr>
        <p:spPr>
          <a:xfrm>
            <a:off x="367727" y="6183010"/>
            <a:ext cx="1232005" cy="33193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da-DK"/>
            </a:defPPr>
            <a:lvl1pPr marL="0" algn="l" defTabSz="914400" rtl="0" eaLnBrk="1" latinLnBrk="0" hangingPunct="1">
              <a:defRPr sz="9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09EF-30D9-6F45-B35F-B6B5097A5F2A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3273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a-DK" sz="9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51E6A58-8FB2-3372-E034-E79F52BA01C1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730250" y="2122488"/>
          <a:ext cx="11490325" cy="414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8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845FE3-431E-016F-8470-A65CF93527B9}"/>
              </a:ext>
            </a:extLst>
          </p:cNvPr>
          <p:cNvCxnSpPr/>
          <p:nvPr>
            <p:custDataLst>
              <p:tags r:id="rId2"/>
            </p:custDataLst>
          </p:nvPr>
        </p:nvCxnSpPr>
        <p:spPr bwMode="gray">
          <a:xfrm flipH="1">
            <a:off x="762000" y="6183313"/>
            <a:ext cx="50800" cy="0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171FFB-96C3-656B-FCE4-705924909227}"/>
              </a:ext>
            </a:extLst>
          </p:cNvPr>
          <p:cNvCxnSpPr/>
          <p:nvPr>
            <p:custDataLst>
              <p:tags r:id="rId3"/>
            </p:custDataLst>
          </p:nvPr>
        </p:nvCxnSpPr>
        <p:spPr bwMode="gray">
          <a:xfrm flipH="1">
            <a:off x="762000" y="5716588"/>
            <a:ext cx="50800" cy="0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7759A6-9339-FDE3-01C5-01A64069A90E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 flipH="1">
            <a:off x="762000" y="5365750"/>
            <a:ext cx="50800" cy="0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FCF143-54F5-9B70-D695-304587334EAD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 flipH="1">
            <a:off x="762000" y="5014913"/>
            <a:ext cx="50800" cy="0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F70035-52AC-70E1-16BB-7D5356492947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H="1">
            <a:off x="762000" y="4664075"/>
            <a:ext cx="50800" cy="0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C59C7C-3C90-7683-EDE1-481AB20E9BF5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H="1">
            <a:off x="762000" y="4311650"/>
            <a:ext cx="50800" cy="0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A769BC-F195-C02F-1C71-B7ABF0C317DC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 flipH="1">
            <a:off x="762000" y="3960813"/>
            <a:ext cx="50800" cy="0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0F7DCC-3797-E914-BFA8-401D110B862E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 flipH="1">
            <a:off x="762000" y="3609975"/>
            <a:ext cx="50800" cy="0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B079DF-2614-5DEF-D39B-D77E692B5B79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 flipH="1">
            <a:off x="762000" y="3259138"/>
            <a:ext cx="50800" cy="0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D8A9A9-37CF-7D7B-3E13-B12E62D22C27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 flipH="1">
            <a:off x="762000" y="2906713"/>
            <a:ext cx="50800" cy="0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C7E449-8D2E-380B-CC8E-F30955497DEB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 flipH="1">
            <a:off x="762000" y="2555875"/>
            <a:ext cx="50800" cy="0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2F7C64-811B-A4DB-4BFF-4574F4406FF1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 flipH="1">
            <a:off x="762000" y="2205038"/>
            <a:ext cx="50800" cy="0"/>
          </a:xfrm>
          <a:prstGeom prst="line">
            <a:avLst/>
          </a:prstGeom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BB266E1-D43D-2215-E8FA-F3D47AC046DF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576263" y="6105524"/>
            <a:ext cx="841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7F215C3-2EEF-402E-B3DB-CF5DC6137BC4}" type="datetime'''''''''''''''''''0'''''''''''''''''''''">
              <a:rPr kumimoji="0" lang="da-DK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0</a:t>
            </a:fld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6C6F1C7-0071-B730-2A0A-400DA576B9DB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492125" y="5638799"/>
            <a:ext cx="1682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191D109-6A75-4E06-B6EF-B5A8780F8E87}" type="datetime'''''''''''''''''''''''''''''''''5''''''''''''''''0'''''''''''">
              <a:rPr kumimoji="0" lang="da-DK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50</a:t>
            </a:fld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29CAA27-1F12-1758-4EC8-B14C3FE3C2FA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492125" y="5287962"/>
            <a:ext cx="1682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A156FC-C7CA-4E97-AFB7-35FEDE0F2565}" type="datetime'''''''''''''5''''5'''''''''''''''''''''''''''''''''''''''''">
              <a:rPr kumimoji="0" lang="da-DK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55</a:t>
            </a:fld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6D75691-E17F-4C0E-0F9E-CEFBC0FD9EE1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492125" y="4937124"/>
            <a:ext cx="1682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33491F7-5620-45E7-BEFB-EE16EE7FE2AB}" type="datetime'''''''''''''''''''''6''''0'''''''''''''''''''''''''''''''">
              <a:rPr kumimoji="0" lang="da-DK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60</a:t>
            </a:fld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5539F34-3A83-CBAE-F670-6C28F4BE673B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492125" y="4586287"/>
            <a:ext cx="1682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F6D46D0-9681-4824-BC3D-8A6B02860071}" type="datetime'''''6''5'''">
              <a:rPr kumimoji="0" lang="da-DK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65</a:t>
            </a:fld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F683065-A808-318B-1725-86D91820F9D1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492125" y="4233862"/>
            <a:ext cx="1682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0E4035E-2AE4-4C57-88AA-74734BFC0EA2}" type="datetime'''''''''''''''''''''''7''''''''''''''''''0'''''''''''''">
              <a:rPr kumimoji="0" lang="da-DK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70</a:t>
            </a:fld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C70FB62-881E-3335-5C76-04DC821F019B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492125" y="3883024"/>
            <a:ext cx="1682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1383DEF-663D-4E33-9449-A39DB4C68080}" type="datetime'''''''''''''''''''''''''''''''''''''''''''7''5'''''''''">
              <a:rPr kumimoji="0" lang="da-DK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75</a:t>
            </a:fld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0C5E696-4A8C-9FFE-9048-E29A94AA2974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492125" y="3532187"/>
            <a:ext cx="1682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F81F54A-1722-40DE-B82E-69FBC383EAA4}" type="datetime'''''''''''''''''''''''''''''''''''''''''''''''''''8''''0'''">
              <a:rPr kumimoji="0" lang="da-DK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80</a:t>
            </a:fld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0E1EFFF-4684-8EE1-4EA9-BB1945B9421D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492125" y="3181349"/>
            <a:ext cx="1682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224527B-8761-4AB8-9985-ED143B64D083}" type="datetime'8''''''''''''''''''''5'''''''''''''''''''">
              <a:rPr kumimoji="0" lang="da-DK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85</a:t>
            </a:fld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C20A588-C0F3-0AB7-882F-F7EAE7CBAEFE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492125" y="2828924"/>
            <a:ext cx="1682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5EDD7EE-5519-4D14-9B56-CA2F1B9898D2}" type="datetime'''''90'''''''''''''''''''''''''''''">
              <a:rPr kumimoji="0" lang="da-DK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90</a:t>
            </a:fld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FE75D0A-88F0-AE4C-4465-25D0C2345153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492125" y="2478087"/>
            <a:ext cx="1682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5AE2031-4AD7-489C-9059-ADFFB816A423}" type="datetime'''''''''''9''''5'''''''">
              <a:rPr kumimoji="0" lang="da-DK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95</a:t>
            </a:fld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1154D57-841C-0EFE-2CD9-AD74DA840A81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407988" y="2127249"/>
            <a:ext cx="25241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3755A26-94CE-45B1-9A68-937306301FC8}" type="datetime'''''''''''''''''''''1''''''''''''''''''0''''''''''''0'''''''">
              <a:rPr kumimoji="0" lang="da-DK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100</a:t>
            </a:fld>
            <a:endParaRPr kumimoji="0" lang="da-DK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E10AB156-943F-7BF5-A13F-2ABFD3002E9A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2138363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B5C190F2-1675-CADB-1E45-E97581C181EC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3395663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E1F820FE-177C-01A1-CCCE-08444BF5A1D6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2767013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2F355E8E-B4FD-790F-9439-0098D3A137D8}"/>
              </a:ext>
            </a:extLst>
          </p:cNvPr>
          <p:cNvSpPr/>
          <p:nvPr>
            <p:custDataLst>
              <p:tags r:id="rId29"/>
            </p:custDataLst>
          </p:nvPr>
        </p:nvSpPr>
        <p:spPr bwMode="auto">
          <a:xfrm>
            <a:off x="4025900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D1B83006-8F67-C146-BB0A-3E3BABCBF503}"/>
              </a:ext>
            </a:extLst>
          </p:cNvPr>
          <p:cNvSpPr/>
          <p:nvPr>
            <p:custDataLst>
              <p:tags r:id="rId30"/>
            </p:custDataLst>
          </p:nvPr>
        </p:nvSpPr>
        <p:spPr bwMode="auto">
          <a:xfrm>
            <a:off x="4654550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7EF0D7F1-D8BB-2486-D205-3E9D87B3DEA3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5283200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F4256455-A9F9-B524-6D4A-6B289F30D20D}"/>
              </a:ext>
            </a:extLst>
          </p:cNvPr>
          <p:cNvSpPr/>
          <p:nvPr>
            <p:custDataLst>
              <p:tags r:id="rId32"/>
            </p:custDataLst>
          </p:nvPr>
        </p:nvSpPr>
        <p:spPr bwMode="auto">
          <a:xfrm>
            <a:off x="6542088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39EBA24A-6C74-EBED-D04E-2EE2B39BD60D}"/>
              </a:ext>
            </a:extLst>
          </p:cNvPr>
          <p:cNvSpPr/>
          <p:nvPr>
            <p:custDataLst>
              <p:tags r:id="rId33"/>
            </p:custDataLst>
          </p:nvPr>
        </p:nvSpPr>
        <p:spPr bwMode="auto">
          <a:xfrm>
            <a:off x="7170738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1E3CFF4B-846B-3812-660B-3CCD1315570D}"/>
              </a:ext>
            </a:extLst>
          </p:cNvPr>
          <p:cNvSpPr/>
          <p:nvPr>
            <p:custDataLst>
              <p:tags r:id="rId34"/>
            </p:custDataLst>
          </p:nvPr>
        </p:nvSpPr>
        <p:spPr bwMode="auto">
          <a:xfrm>
            <a:off x="7800975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2F93693E-C747-7AE3-3026-FB158FCEB370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8429625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68324D81-7636-B908-3719-C69982CEACB4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9058275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7B1A148D-EA0A-DDAF-D9BE-B0442BD2407A}"/>
              </a:ext>
            </a:extLst>
          </p:cNvPr>
          <p:cNvSpPr/>
          <p:nvPr>
            <p:custDataLst>
              <p:tags r:id="rId37"/>
            </p:custDataLst>
          </p:nvPr>
        </p:nvSpPr>
        <p:spPr bwMode="auto">
          <a:xfrm>
            <a:off x="9688513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79C53841-E858-3202-370F-E062662625EE}"/>
              </a:ext>
            </a:extLst>
          </p:cNvPr>
          <p:cNvSpPr/>
          <p:nvPr>
            <p:custDataLst>
              <p:tags r:id="rId38"/>
            </p:custDataLst>
          </p:nvPr>
        </p:nvSpPr>
        <p:spPr bwMode="auto">
          <a:xfrm>
            <a:off x="10317163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FB9AEC7B-AF10-B2AF-5C00-F3A3E137EFAA}"/>
              </a:ext>
            </a:extLst>
          </p:cNvPr>
          <p:cNvSpPr/>
          <p:nvPr>
            <p:custDataLst>
              <p:tags r:id="rId39"/>
            </p:custDataLst>
          </p:nvPr>
        </p:nvSpPr>
        <p:spPr bwMode="auto">
          <a:xfrm>
            <a:off x="10945813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A6EEEEBE-1002-AA33-3159-5A1FE9095C88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>
            <a:off x="11576050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781E98B6-1FAB-7D88-DFC3-501CAC9F9570}"/>
              </a:ext>
            </a:extLst>
          </p:cNvPr>
          <p:cNvSpPr/>
          <p:nvPr>
            <p:custDataLst>
              <p:tags r:id="rId41"/>
            </p:custDataLst>
          </p:nvPr>
        </p:nvSpPr>
        <p:spPr bwMode="auto">
          <a:xfrm>
            <a:off x="5913438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DBC9D633-D33F-E7A4-3B71-BAFBB40A1E66}"/>
              </a:ext>
            </a:extLst>
          </p:cNvPr>
          <p:cNvSpPr/>
          <p:nvPr>
            <p:custDataLst>
              <p:tags r:id="rId42"/>
            </p:custDataLst>
          </p:nvPr>
        </p:nvSpPr>
        <p:spPr bwMode="auto">
          <a:xfrm>
            <a:off x="766763" y="5767388"/>
            <a:ext cx="577850" cy="79376"/>
          </a:xfrm>
          <a:custGeom>
            <a:avLst/>
            <a:gdLst/>
            <a:ahLst/>
            <a:cxnLst/>
            <a:rect l="0" t="0" r="0" b="0"/>
            <a:pathLst>
              <a:path w="57785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577850" y="0"/>
                </a:lnTo>
                <a:lnTo>
                  <a:pt x="577850" y="57150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C914DB46-2974-AD6B-BC11-F8E276E81813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1508125" y="5767388"/>
            <a:ext cx="495300" cy="79376"/>
          </a:xfrm>
          <a:custGeom>
            <a:avLst/>
            <a:gdLst/>
            <a:ahLst/>
            <a:cxnLst/>
            <a:rect l="0" t="0" r="0" b="0"/>
            <a:pathLst>
              <a:path w="495301" h="7937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495300" y="79375"/>
                </a:lnTo>
                <a:lnTo>
                  <a:pt x="412750" y="57150"/>
                </a:lnTo>
                <a:lnTo>
                  <a:pt x="330200" y="79375"/>
                </a:lnTo>
                <a:lnTo>
                  <a:pt x="247650" y="57150"/>
                </a:lnTo>
                <a:lnTo>
                  <a:pt x="165100" y="79375"/>
                </a:lnTo>
                <a:lnTo>
                  <a:pt x="82550" y="57150"/>
                </a:lnTo>
                <a:lnTo>
                  <a:pt x="0" y="79375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73169E9-6145-E415-1C6A-D47C69B45870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10317163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0793C1F-6F73-474B-B970-DFF5FB751B80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4654550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3810CC1-8578-98D4-B242-7C7DD55C999D}"/>
              </a:ext>
            </a:extLst>
          </p:cNvPr>
          <p:cNvSpPr/>
          <p:nvPr>
            <p:custDataLst>
              <p:tags r:id="rId46"/>
            </p:custDataLst>
          </p:nvPr>
        </p:nvSpPr>
        <p:spPr bwMode="auto">
          <a:xfrm>
            <a:off x="1508125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824BC0D-A427-0306-4A42-BA8D32394AC9}"/>
              </a:ext>
            </a:extLst>
          </p:cNvPr>
          <p:cNvSpPr/>
          <p:nvPr>
            <p:custDataLst>
              <p:tags r:id="rId47"/>
            </p:custDataLst>
          </p:nvPr>
        </p:nvSpPr>
        <p:spPr bwMode="auto">
          <a:xfrm>
            <a:off x="5283200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A83F264-62A8-4A77-199E-4E8E33B793D7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5283200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9FEF6CF-6AE0-95AC-D495-D0A508FC9147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1508125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1F4E2762-F241-684F-EF27-EE0C80FF5A78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5913438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50F6E3D-598F-13C3-E939-CC2BEEBFF43F}"/>
              </a:ext>
            </a:extLst>
          </p:cNvPr>
          <p:cNvSpPr/>
          <p:nvPr>
            <p:custDataLst>
              <p:tags r:id="rId51"/>
            </p:custDataLst>
          </p:nvPr>
        </p:nvSpPr>
        <p:spPr bwMode="auto">
          <a:xfrm>
            <a:off x="5913438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A68846A-1B44-EFBF-49B7-E84D20FACFC1}"/>
              </a:ext>
            </a:extLst>
          </p:cNvPr>
          <p:cNvSpPr/>
          <p:nvPr>
            <p:custDataLst>
              <p:tags r:id="rId52"/>
            </p:custDataLst>
          </p:nvPr>
        </p:nvSpPr>
        <p:spPr bwMode="auto">
          <a:xfrm>
            <a:off x="6542088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6EB71D0-73BD-D4E1-45BB-76C7AD920B56}"/>
              </a:ext>
            </a:extLst>
          </p:cNvPr>
          <p:cNvSpPr/>
          <p:nvPr>
            <p:custDataLst>
              <p:tags r:id="rId53"/>
            </p:custDataLst>
          </p:nvPr>
        </p:nvSpPr>
        <p:spPr bwMode="auto">
          <a:xfrm>
            <a:off x="6542088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6283AC6D-EB0C-2D68-C5C6-9CDB0EC8E97A}"/>
              </a:ext>
            </a:extLst>
          </p:cNvPr>
          <p:cNvSpPr/>
          <p:nvPr>
            <p:custDataLst>
              <p:tags r:id="rId54"/>
            </p:custDataLst>
          </p:nvPr>
        </p:nvSpPr>
        <p:spPr bwMode="auto">
          <a:xfrm>
            <a:off x="7170738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B74D90FA-55D0-880C-07E5-12887CA1CF0C}"/>
              </a:ext>
            </a:extLst>
          </p:cNvPr>
          <p:cNvSpPr/>
          <p:nvPr>
            <p:custDataLst>
              <p:tags r:id="rId55"/>
            </p:custDataLst>
          </p:nvPr>
        </p:nvSpPr>
        <p:spPr bwMode="auto">
          <a:xfrm>
            <a:off x="7170738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B4958B8-2326-8A12-9BA4-4F20DE34A104}"/>
              </a:ext>
            </a:extLst>
          </p:cNvPr>
          <p:cNvSpPr/>
          <p:nvPr>
            <p:custDataLst>
              <p:tags r:id="rId56"/>
            </p:custDataLst>
          </p:nvPr>
        </p:nvSpPr>
        <p:spPr bwMode="auto">
          <a:xfrm>
            <a:off x="2138363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08A32C1-68CE-F7B1-70AB-890A67634805}"/>
              </a:ext>
            </a:extLst>
          </p:cNvPr>
          <p:cNvSpPr/>
          <p:nvPr>
            <p:custDataLst>
              <p:tags r:id="rId57"/>
            </p:custDataLst>
          </p:nvPr>
        </p:nvSpPr>
        <p:spPr bwMode="auto">
          <a:xfrm>
            <a:off x="7800975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0DBC6653-49B3-818A-687F-D86C2D1FC63F}"/>
              </a:ext>
            </a:extLst>
          </p:cNvPr>
          <p:cNvSpPr/>
          <p:nvPr>
            <p:custDataLst>
              <p:tags r:id="rId58"/>
            </p:custDataLst>
          </p:nvPr>
        </p:nvSpPr>
        <p:spPr bwMode="auto">
          <a:xfrm>
            <a:off x="7800975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1789B000-516A-6EA9-B2EC-A74D8CADEA0E}"/>
              </a:ext>
            </a:extLst>
          </p:cNvPr>
          <p:cNvSpPr/>
          <p:nvPr>
            <p:custDataLst>
              <p:tags r:id="rId59"/>
            </p:custDataLst>
          </p:nvPr>
        </p:nvSpPr>
        <p:spPr bwMode="auto">
          <a:xfrm>
            <a:off x="2138363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3196233-52DA-15A7-525F-3C92AD7A87BD}"/>
              </a:ext>
            </a:extLst>
          </p:cNvPr>
          <p:cNvSpPr/>
          <p:nvPr>
            <p:custDataLst>
              <p:tags r:id="rId60"/>
            </p:custDataLst>
          </p:nvPr>
        </p:nvSpPr>
        <p:spPr bwMode="auto">
          <a:xfrm>
            <a:off x="8429625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B08EA13-1E99-BAEA-6D76-1687834D91B1}"/>
              </a:ext>
            </a:extLst>
          </p:cNvPr>
          <p:cNvSpPr/>
          <p:nvPr>
            <p:custDataLst>
              <p:tags r:id="rId61"/>
            </p:custDataLst>
          </p:nvPr>
        </p:nvSpPr>
        <p:spPr bwMode="auto">
          <a:xfrm>
            <a:off x="8429625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41A07D8-7EBB-96B8-858D-E0833DEEA45B}"/>
              </a:ext>
            </a:extLst>
          </p:cNvPr>
          <p:cNvSpPr/>
          <p:nvPr>
            <p:custDataLst>
              <p:tags r:id="rId62"/>
            </p:custDataLst>
          </p:nvPr>
        </p:nvSpPr>
        <p:spPr bwMode="auto">
          <a:xfrm>
            <a:off x="766763" y="5767388"/>
            <a:ext cx="577850" cy="22226"/>
          </a:xfrm>
          <a:custGeom>
            <a:avLst/>
            <a:gdLst/>
            <a:ahLst/>
            <a:cxnLst/>
            <a:rect l="0" t="0" r="0" b="0"/>
            <a:pathLst>
              <a:path w="57785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577850" y="0"/>
                </a:lnTo>
              </a:path>
            </a:pathLst>
          </a:cu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9B014C3-2034-9618-8C8E-2408AF69C9F5}"/>
              </a:ext>
            </a:extLst>
          </p:cNvPr>
          <p:cNvSpPr/>
          <p:nvPr>
            <p:custDataLst>
              <p:tags r:id="rId63"/>
            </p:custDataLst>
          </p:nvPr>
        </p:nvSpPr>
        <p:spPr bwMode="auto">
          <a:xfrm>
            <a:off x="9058275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B38D274D-AFE2-E1D9-A339-D3545BE55E47}"/>
              </a:ext>
            </a:extLst>
          </p:cNvPr>
          <p:cNvSpPr/>
          <p:nvPr>
            <p:custDataLst>
              <p:tags r:id="rId64"/>
            </p:custDataLst>
          </p:nvPr>
        </p:nvSpPr>
        <p:spPr bwMode="auto">
          <a:xfrm>
            <a:off x="2767013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1D76DC43-6447-00B3-10DC-3787B907309F}"/>
              </a:ext>
            </a:extLst>
          </p:cNvPr>
          <p:cNvSpPr/>
          <p:nvPr>
            <p:custDataLst>
              <p:tags r:id="rId65"/>
            </p:custDataLst>
          </p:nvPr>
        </p:nvSpPr>
        <p:spPr bwMode="auto">
          <a:xfrm>
            <a:off x="9688513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DE20E87-D7A0-DC92-A04D-74CAF043A675}"/>
              </a:ext>
            </a:extLst>
          </p:cNvPr>
          <p:cNvSpPr/>
          <p:nvPr>
            <p:custDataLst>
              <p:tags r:id="rId66"/>
            </p:custDataLst>
          </p:nvPr>
        </p:nvSpPr>
        <p:spPr bwMode="auto">
          <a:xfrm>
            <a:off x="9688513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CFB29F9F-0B09-E790-F9E9-3AFA2BA9280E}"/>
              </a:ext>
            </a:extLst>
          </p:cNvPr>
          <p:cNvSpPr/>
          <p:nvPr>
            <p:custDataLst>
              <p:tags r:id="rId67"/>
            </p:custDataLst>
          </p:nvPr>
        </p:nvSpPr>
        <p:spPr bwMode="auto">
          <a:xfrm>
            <a:off x="2767013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96E49D1-CE85-32D5-E71A-800027D7C132}"/>
              </a:ext>
            </a:extLst>
          </p:cNvPr>
          <p:cNvSpPr/>
          <p:nvPr>
            <p:custDataLst>
              <p:tags r:id="rId68"/>
            </p:custDataLst>
          </p:nvPr>
        </p:nvSpPr>
        <p:spPr bwMode="auto">
          <a:xfrm>
            <a:off x="10317163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09EE169-59F4-4044-0810-FF8CA01A5F44}"/>
              </a:ext>
            </a:extLst>
          </p:cNvPr>
          <p:cNvSpPr/>
          <p:nvPr>
            <p:custDataLst>
              <p:tags r:id="rId69"/>
            </p:custDataLst>
          </p:nvPr>
        </p:nvSpPr>
        <p:spPr bwMode="auto">
          <a:xfrm>
            <a:off x="10945813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71CF975-B044-C901-0AA4-A0ABDFBA3EA7}"/>
              </a:ext>
            </a:extLst>
          </p:cNvPr>
          <p:cNvSpPr/>
          <p:nvPr>
            <p:custDataLst>
              <p:tags r:id="rId70"/>
            </p:custDataLst>
          </p:nvPr>
        </p:nvSpPr>
        <p:spPr bwMode="auto">
          <a:xfrm>
            <a:off x="10945813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39156C9-17C2-B230-6534-F41AB119CAE9}"/>
              </a:ext>
            </a:extLst>
          </p:cNvPr>
          <p:cNvSpPr/>
          <p:nvPr>
            <p:custDataLst>
              <p:tags r:id="rId71"/>
            </p:custDataLst>
          </p:nvPr>
        </p:nvSpPr>
        <p:spPr bwMode="auto">
          <a:xfrm>
            <a:off x="4654550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2ABA198-AA43-9E73-EBAE-5E80E6182925}"/>
              </a:ext>
            </a:extLst>
          </p:cNvPr>
          <p:cNvSpPr/>
          <p:nvPr>
            <p:custDataLst>
              <p:tags r:id="rId72"/>
            </p:custDataLst>
          </p:nvPr>
        </p:nvSpPr>
        <p:spPr bwMode="auto">
          <a:xfrm>
            <a:off x="3395663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22F4A4C-A7E0-0478-125D-40D33A52D94C}"/>
              </a:ext>
            </a:extLst>
          </p:cNvPr>
          <p:cNvSpPr/>
          <p:nvPr>
            <p:custDataLst>
              <p:tags r:id="rId73"/>
            </p:custDataLst>
          </p:nvPr>
        </p:nvSpPr>
        <p:spPr bwMode="auto">
          <a:xfrm>
            <a:off x="11576050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962D99A-10A2-4755-F1C9-589BE7188E61}"/>
              </a:ext>
            </a:extLst>
          </p:cNvPr>
          <p:cNvSpPr/>
          <p:nvPr>
            <p:custDataLst>
              <p:tags r:id="rId74"/>
            </p:custDataLst>
          </p:nvPr>
        </p:nvSpPr>
        <p:spPr bwMode="auto">
          <a:xfrm>
            <a:off x="11576050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BBDB279E-F3C6-A9D9-9CDB-154CAB7839B9}"/>
              </a:ext>
            </a:extLst>
          </p:cNvPr>
          <p:cNvSpPr/>
          <p:nvPr>
            <p:custDataLst>
              <p:tags r:id="rId75"/>
            </p:custDataLst>
          </p:nvPr>
        </p:nvSpPr>
        <p:spPr bwMode="auto">
          <a:xfrm>
            <a:off x="3395663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CB78735A-6C42-D4E5-973E-3CF1C9527BE1}"/>
              </a:ext>
            </a:extLst>
          </p:cNvPr>
          <p:cNvSpPr/>
          <p:nvPr>
            <p:custDataLst>
              <p:tags r:id="rId76"/>
            </p:custDataLst>
          </p:nvPr>
        </p:nvSpPr>
        <p:spPr bwMode="auto">
          <a:xfrm>
            <a:off x="766763" y="5824538"/>
            <a:ext cx="577850" cy="22226"/>
          </a:xfrm>
          <a:custGeom>
            <a:avLst/>
            <a:gdLst/>
            <a:ahLst/>
            <a:cxnLst/>
            <a:rect l="0" t="0" r="0" b="0"/>
            <a:pathLst>
              <a:path w="57785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  <a:lnTo>
                  <a:pt x="577850" y="0"/>
                </a:lnTo>
              </a:path>
            </a:pathLst>
          </a:cu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DAA0D06E-8A72-F5C8-F0D0-A227C81DBC8B}"/>
              </a:ext>
            </a:extLst>
          </p:cNvPr>
          <p:cNvSpPr/>
          <p:nvPr>
            <p:custDataLst>
              <p:tags r:id="rId77"/>
            </p:custDataLst>
          </p:nvPr>
        </p:nvSpPr>
        <p:spPr bwMode="auto">
          <a:xfrm>
            <a:off x="4025900" y="576738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107105C-0EEE-1E97-5E72-CA107BE25DB6}"/>
              </a:ext>
            </a:extLst>
          </p:cNvPr>
          <p:cNvSpPr/>
          <p:nvPr>
            <p:custDataLst>
              <p:tags r:id="rId78"/>
            </p:custDataLst>
          </p:nvPr>
        </p:nvSpPr>
        <p:spPr bwMode="auto">
          <a:xfrm>
            <a:off x="4025900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06568F-52EB-E3D2-B250-6FA1296C2DF1}"/>
              </a:ext>
            </a:extLst>
          </p:cNvPr>
          <p:cNvSpPr/>
          <p:nvPr>
            <p:custDataLst>
              <p:tags r:id="rId79"/>
            </p:custDataLst>
          </p:nvPr>
        </p:nvSpPr>
        <p:spPr bwMode="auto">
          <a:xfrm>
            <a:off x="9058275" y="5824538"/>
            <a:ext cx="495300" cy="22226"/>
          </a:xfrm>
          <a:custGeom>
            <a:avLst/>
            <a:gdLst/>
            <a:ahLst/>
            <a:cxnLst/>
            <a:rect l="0" t="0" r="0" b="0"/>
            <a:pathLst>
              <a:path w="495301" h="22226">
                <a:moveTo>
                  <a:pt x="0" y="22225"/>
                </a:moveTo>
                <a:lnTo>
                  <a:pt x="82550" y="0"/>
                </a:lnTo>
                <a:lnTo>
                  <a:pt x="165100" y="22225"/>
                </a:lnTo>
                <a:lnTo>
                  <a:pt x="247650" y="0"/>
                </a:lnTo>
                <a:lnTo>
                  <a:pt x="330200" y="22225"/>
                </a:lnTo>
                <a:lnTo>
                  <a:pt x="412750" y="0"/>
                </a:lnTo>
                <a:lnTo>
                  <a:pt x="495300" y="222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0CE64E7D-EE84-E606-6E22-6CFA98421A63}"/>
              </a:ext>
            </a:extLst>
          </p:cNvPr>
          <p:cNvSpPr>
            <a:spLocks noGrp="1"/>
          </p:cNvSpPr>
          <p:nvPr>
            <p:custDataLst>
              <p:tags r:id="rId80"/>
            </p:custDataLst>
          </p:nvPr>
        </p:nvSpPr>
        <p:spPr bwMode="auto">
          <a:xfrm>
            <a:off x="291601" y="3617913"/>
            <a:ext cx="1651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Fast protein (%)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7328A4BA-5682-C0C4-6195-C8C3AA8707D5}"/>
              </a:ext>
            </a:extLst>
          </p:cNvPr>
          <p:cNvSpPr>
            <a:spLocks noGrp="1"/>
          </p:cNvSpPr>
          <p:nvPr>
            <p:custDataLst>
              <p:tags r:id="rId81"/>
            </p:custDataLst>
          </p:nvPr>
        </p:nvSpPr>
        <p:spPr bwMode="gray">
          <a:xfrm>
            <a:off x="1003300" y="5095875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561926B-DF1A-40EC-AB8E-509D04C11E4A}" type="datetime'''''''''''''''''''''''''''7''2''''''''''''''''''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72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E75570A3-36BE-71E4-8436-B53E33DD144E}"/>
              </a:ext>
            </a:extLst>
          </p:cNvPr>
          <p:cNvSpPr>
            <a:spLocks noGrp="1"/>
          </p:cNvSpPr>
          <p:nvPr>
            <p:custDataLst>
              <p:tags r:id="rId82"/>
            </p:custDataLst>
          </p:nvPr>
        </p:nvSpPr>
        <p:spPr bwMode="auto">
          <a:xfrm>
            <a:off x="1008063" y="6216650"/>
            <a:ext cx="238125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55CFA8F-C6AF-44A8-B034-EDD77CD016F7}" type="datetime'''''S''''B''''''''''''''''''''''''''''''''''''''''''''''''''M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SBM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27910EE1-0A01-3CA8-AE34-D55C5CB82139}"/>
              </a:ext>
            </a:extLst>
          </p:cNvPr>
          <p:cNvSpPr>
            <a:spLocks noGrp="1"/>
          </p:cNvSpPr>
          <p:nvPr>
            <p:custDataLst>
              <p:tags r:id="rId83"/>
            </p:custDataLst>
          </p:nvPr>
        </p:nvSpPr>
        <p:spPr bwMode="gray">
          <a:xfrm>
            <a:off x="1631950" y="4687888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CAA3462-575F-4A11-A54A-4F2A2723AE45}" type="datetime'''''''''''''''''''''''8''''''3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83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E60F0012-EFB5-4333-0F57-03597268639B}"/>
              </a:ext>
            </a:extLst>
          </p:cNvPr>
          <p:cNvSpPr>
            <a:spLocks noGrp="1"/>
          </p:cNvSpPr>
          <p:nvPr>
            <p:custDataLst>
              <p:tags r:id="rId84"/>
            </p:custDataLst>
          </p:nvPr>
        </p:nvSpPr>
        <p:spPr bwMode="auto">
          <a:xfrm>
            <a:off x="1579563" y="6216650"/>
            <a:ext cx="354013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49404DD-50FD-4984-8364-85C6C4CA67DE}" type="datetime'''H''''''''''''''''''''''''P ''''''''3''''''''''''0''''0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HP 300</a:t>
            </a:fld>
            <a:endParaRPr kumimoji="0" lang="en-US" alt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AviStart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8738396-2937-42C6-34E8-0862F1647574}"/>
              </a:ext>
            </a:extLst>
          </p:cNvPr>
          <p:cNvSpPr>
            <a:spLocks noGrp="1"/>
          </p:cNvSpPr>
          <p:nvPr>
            <p:custDataLst>
              <p:tags r:id="rId85"/>
            </p:custDataLst>
          </p:nvPr>
        </p:nvSpPr>
        <p:spPr bwMode="gray">
          <a:xfrm>
            <a:off x="2262188" y="4870450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B6C8D2D-B610-47CE-AFCE-7CAE01A2505F}" type="datetime'''''''''''''''''''''''7''''''''''''''''''''''''''''''8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78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498E50AB-A6D7-6D7B-A487-BB21D6755FEB}"/>
              </a:ext>
            </a:extLst>
          </p:cNvPr>
          <p:cNvSpPr>
            <a:spLocks noGrp="1"/>
          </p:cNvSpPr>
          <p:nvPr>
            <p:custDataLst>
              <p:tags r:id="rId86"/>
            </p:custDataLst>
          </p:nvPr>
        </p:nvSpPr>
        <p:spPr bwMode="auto">
          <a:xfrm>
            <a:off x="2209800" y="6216650"/>
            <a:ext cx="354013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D683B5E-BC9E-4CC0-B4E6-DFD2ACE2077C}" type="datetime'''H''P'''''''''' ''''''2''''''''''''''7''''''''''''''''0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HP 270</a:t>
            </a:fld>
            <a:endParaRPr kumimoji="0" lang="en-US" alt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AviSure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82079B80-0A51-02E5-C972-E227D5B29AE4}"/>
              </a:ext>
            </a:extLst>
          </p:cNvPr>
          <p:cNvSpPr>
            <a:spLocks noGrp="1"/>
          </p:cNvSpPr>
          <p:nvPr>
            <p:custDataLst>
              <p:tags r:id="rId87"/>
            </p:custDataLst>
          </p:nvPr>
        </p:nvSpPr>
        <p:spPr bwMode="gray">
          <a:xfrm>
            <a:off x="2890838" y="5018088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B8D0A96-1F78-4150-9D92-74C6C9CD040B}" type="datetime'''''''''''''''''''''''''''''7''''''''''''4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74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0C978357-B2EA-D725-25DF-87CDA6845892}"/>
              </a:ext>
            </a:extLst>
          </p:cNvPr>
          <p:cNvSpPr>
            <a:spLocks noGrp="1"/>
          </p:cNvSpPr>
          <p:nvPr>
            <p:custDataLst>
              <p:tags r:id="rId88"/>
            </p:custDataLst>
          </p:nvPr>
        </p:nvSpPr>
        <p:spPr bwMode="auto">
          <a:xfrm>
            <a:off x="2787650" y="6216650"/>
            <a:ext cx="4540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9C7516F-29F8-4946-A8EF-D7033CD05BB0}" type="datetime'Ex''''''t''''''''''''ru''''d''''''''''''e''''''d'' so''y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Extruded soy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2EEC858D-1731-84D8-1670-393C9234233D}"/>
              </a:ext>
            </a:extLst>
          </p:cNvPr>
          <p:cNvSpPr>
            <a:spLocks noGrp="1"/>
          </p:cNvSpPr>
          <p:nvPr>
            <p:custDataLst>
              <p:tags r:id="rId89"/>
            </p:custDataLst>
          </p:nvPr>
        </p:nvSpPr>
        <p:spPr bwMode="auto">
          <a:xfrm>
            <a:off x="3376613" y="6216650"/>
            <a:ext cx="5334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0C12E3F-01F9-4A2A-8279-5B4F67E77C7F}" type="datetime'F''''''e''''''r''''''''''m''''''''ent''''e''''''''d soy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Fermented soy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B7AB38EE-065F-C8A7-BC30-8CD833840565}"/>
              </a:ext>
            </a:extLst>
          </p:cNvPr>
          <p:cNvSpPr>
            <a:spLocks noGrp="1"/>
          </p:cNvSpPr>
          <p:nvPr>
            <p:custDataLst>
              <p:tags r:id="rId90"/>
            </p:custDataLst>
          </p:nvPr>
        </p:nvSpPr>
        <p:spPr bwMode="gray">
          <a:xfrm>
            <a:off x="4149725" y="5519738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C937579-418F-4E43-ABF2-2A66E8A603EC}" type="datetime'5''''''''''''''''''''9''''''''''''''''''''''''''''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59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345FB44F-B484-E73F-4796-2711EC320BE8}"/>
              </a:ext>
            </a:extLst>
          </p:cNvPr>
          <p:cNvSpPr>
            <a:spLocks noGrp="1"/>
          </p:cNvSpPr>
          <p:nvPr>
            <p:custDataLst>
              <p:tags r:id="rId91"/>
            </p:custDataLst>
          </p:nvPr>
        </p:nvSpPr>
        <p:spPr bwMode="auto">
          <a:xfrm>
            <a:off x="4162425" y="6216650"/>
            <a:ext cx="222250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C2F0A48-6100-4CE8-8863-6612A9E62898}" type="datetime'S''''''''''''''''P''''''''''''''''''''''''''''''C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SPC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Text Placeholder 2">
            <a:extLst>
              <a:ext uri="{FF2B5EF4-FFF2-40B4-BE49-F238E27FC236}">
                <a16:creationId xmlns:a16="http://schemas.microsoft.com/office/drawing/2014/main" id="{DF2AF1FE-0B27-1D19-FD25-26D1A30ED5C2}"/>
              </a:ext>
            </a:extLst>
          </p:cNvPr>
          <p:cNvSpPr>
            <a:spLocks noGrp="1"/>
          </p:cNvSpPr>
          <p:nvPr>
            <p:custDataLst>
              <p:tags r:id="rId92"/>
            </p:custDataLst>
          </p:nvPr>
        </p:nvSpPr>
        <p:spPr bwMode="gray">
          <a:xfrm>
            <a:off x="4778375" y="5391150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3C38718-F484-4BDE-84AE-1636A48A1E7C}" type="datetime'''''''''''''''''''''''''''''''''''''''''''''6''3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63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24E3F888-A983-07BF-3919-A34EF99C8AC3}"/>
              </a:ext>
            </a:extLst>
          </p:cNvPr>
          <p:cNvSpPr>
            <a:spLocks noGrp="1"/>
          </p:cNvSpPr>
          <p:nvPr>
            <p:custDataLst>
              <p:tags r:id="rId93"/>
            </p:custDataLst>
          </p:nvPr>
        </p:nvSpPr>
        <p:spPr bwMode="auto">
          <a:xfrm>
            <a:off x="4635500" y="6216650"/>
            <a:ext cx="5334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FD63F25-A01A-46DF-81A0-527735B4DED8}" type="datetime'''Fe''rm''''''''en''''''t''''''''''''''ed'''''' ''''corn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Fermented corn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Text Placeholder 2">
            <a:extLst>
              <a:ext uri="{FF2B5EF4-FFF2-40B4-BE49-F238E27FC236}">
                <a16:creationId xmlns:a16="http://schemas.microsoft.com/office/drawing/2014/main" id="{F0F6E754-784D-0E0F-E919-8E5136EF7570}"/>
              </a:ext>
            </a:extLst>
          </p:cNvPr>
          <p:cNvSpPr>
            <a:spLocks noGrp="1"/>
          </p:cNvSpPr>
          <p:nvPr>
            <p:custDataLst>
              <p:tags r:id="rId94"/>
            </p:custDataLst>
          </p:nvPr>
        </p:nvSpPr>
        <p:spPr bwMode="gray">
          <a:xfrm>
            <a:off x="5407025" y="5519738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BBA7A46-7F3E-4DC4-AE1F-40DF3787769A}" type="datetime'''''''5''''''''6''''''''''''''''''''''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56</a:t>
            </a:fld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7051EF23-116B-530F-7DE1-930F5645D930}"/>
              </a:ext>
            </a:extLst>
          </p:cNvPr>
          <p:cNvSpPr>
            <a:spLocks noGrp="1"/>
          </p:cNvSpPr>
          <p:nvPr>
            <p:custDataLst>
              <p:tags r:id="rId95"/>
            </p:custDataLst>
          </p:nvPr>
        </p:nvSpPr>
        <p:spPr bwMode="auto">
          <a:xfrm>
            <a:off x="5241925" y="6216650"/>
            <a:ext cx="57943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5D740D6-0587-4715-8BC3-E449E0CD69AF}" type="datetime'C''''''''''''''orn'' g''''''''l''ute''n'''' meal''''''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Corn gluten meal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62D1DAA6-6300-08A6-2180-33B4AAF9BE37}"/>
              </a:ext>
            </a:extLst>
          </p:cNvPr>
          <p:cNvSpPr>
            <a:spLocks noGrp="1"/>
          </p:cNvSpPr>
          <p:nvPr>
            <p:custDataLst>
              <p:tags r:id="rId96"/>
            </p:custDataLst>
          </p:nvPr>
        </p:nvSpPr>
        <p:spPr bwMode="gray">
          <a:xfrm>
            <a:off x="6037263" y="5519738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142E20F-574A-4942-8D95-D3A84EB975CE}" type="datetime'''''''5''''4''''''''''''''''''''''''''''''''''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54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539E1377-72D7-2EF6-80CE-09C4866490C6}"/>
              </a:ext>
            </a:extLst>
          </p:cNvPr>
          <p:cNvSpPr>
            <a:spLocks noGrp="1"/>
          </p:cNvSpPr>
          <p:nvPr>
            <p:custDataLst>
              <p:tags r:id="rId97"/>
            </p:custDataLst>
          </p:nvPr>
        </p:nvSpPr>
        <p:spPr bwMode="auto">
          <a:xfrm>
            <a:off x="5983288" y="6216650"/>
            <a:ext cx="35718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F52C4A5-95C4-4341-A6F2-736D22F098D6}" type="datetime'P''''''ot''''''a''''t''o'''''' ''''''p''''r''''ot''ei''''''n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Potato protein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C3F9556C-E221-D57A-3AD7-07EB30827B8B}"/>
              </a:ext>
            </a:extLst>
          </p:cNvPr>
          <p:cNvSpPr>
            <a:spLocks noGrp="1"/>
          </p:cNvSpPr>
          <p:nvPr>
            <p:custDataLst>
              <p:tags r:id="rId98"/>
            </p:custDataLst>
          </p:nvPr>
        </p:nvSpPr>
        <p:spPr bwMode="gray">
          <a:xfrm>
            <a:off x="6665913" y="4846638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B34C6B6-3FD3-4974-A5A7-4B83E915A597}" type="datetime'''7''9''''''''''''''''''''''''''''''''''''''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79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BDCB2B9D-739F-897A-7FB2-FF3F89584565}"/>
              </a:ext>
            </a:extLst>
          </p:cNvPr>
          <p:cNvSpPr>
            <a:spLocks noGrp="1"/>
          </p:cNvSpPr>
          <p:nvPr>
            <p:custDataLst>
              <p:tags r:id="rId99"/>
            </p:custDataLst>
          </p:nvPr>
        </p:nvSpPr>
        <p:spPr bwMode="gray">
          <a:xfrm>
            <a:off x="7294563" y="4692650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9790080-A903-4042-A9CD-CB3A5C59D0E9}" type="datetime'''''''''8''''''''''''''''''''''''''''''''''''''''3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83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D4E510F2-386E-2F84-C01C-5EF3745974AA}"/>
              </a:ext>
            </a:extLst>
          </p:cNvPr>
          <p:cNvSpPr>
            <a:spLocks noGrp="1"/>
          </p:cNvSpPr>
          <p:nvPr>
            <p:custDataLst>
              <p:tags r:id="rId100"/>
            </p:custDataLst>
          </p:nvPr>
        </p:nvSpPr>
        <p:spPr bwMode="auto">
          <a:xfrm>
            <a:off x="7137400" y="6216650"/>
            <a:ext cx="56197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7A8A320-FAAA-4985-ABA3-5A74E0DA5A86}" type="datetime'H''yd''''''ro''ly''ze''''''''''d w''h''''''e''a''t ''gl''uten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Hydrolyzed wheat gluten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E39E664B-7A4C-45E7-02F0-62BA6F5A1A1B}"/>
              </a:ext>
            </a:extLst>
          </p:cNvPr>
          <p:cNvSpPr>
            <a:spLocks noGrp="1"/>
          </p:cNvSpPr>
          <p:nvPr>
            <p:custDataLst>
              <p:tags r:id="rId101"/>
            </p:custDataLst>
          </p:nvPr>
        </p:nvSpPr>
        <p:spPr bwMode="gray">
          <a:xfrm>
            <a:off x="7924800" y="4881563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BDC199C-15C3-452A-807A-3B950ADA65BF}" type="datetime'''''''''''''''''''''''''''''''''''''''7''''''''8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78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D9544BFC-AEA5-E5D3-5936-13C16640167F}"/>
              </a:ext>
            </a:extLst>
          </p:cNvPr>
          <p:cNvSpPr>
            <a:spLocks noGrp="1"/>
          </p:cNvSpPr>
          <p:nvPr>
            <p:custDataLst>
              <p:tags r:id="rId102"/>
            </p:custDataLst>
          </p:nvPr>
        </p:nvSpPr>
        <p:spPr bwMode="auto">
          <a:xfrm>
            <a:off x="7748588" y="6216650"/>
            <a:ext cx="60007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28A9E29-0049-4D43-B99B-42B15912F11F}" type="datetime'C''otto''n se''''e''''d'' ''pro''t''e''in ''c''oncen''tra''te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Cotton seed protein concentrate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502F4C39-B666-E875-1275-7971DAF96693}"/>
              </a:ext>
            </a:extLst>
          </p:cNvPr>
          <p:cNvSpPr>
            <a:spLocks noGrp="1"/>
          </p:cNvSpPr>
          <p:nvPr>
            <p:custDataLst>
              <p:tags r:id="rId103"/>
            </p:custDataLst>
          </p:nvPr>
        </p:nvSpPr>
        <p:spPr bwMode="gray">
          <a:xfrm>
            <a:off x="8553450" y="4386263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37109D4-45AF-44F7-A70F-03247EE81AFB}" type="datetime'''''''''''''9''''''''''''''''''''2''''''''''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92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D99203A6-5A2D-0392-7CF0-8B5FF5924C32}"/>
              </a:ext>
            </a:extLst>
          </p:cNvPr>
          <p:cNvSpPr>
            <a:spLocks noGrp="1"/>
          </p:cNvSpPr>
          <p:nvPr>
            <p:custDataLst>
              <p:tags r:id="rId104"/>
            </p:custDataLst>
          </p:nvPr>
        </p:nvSpPr>
        <p:spPr bwMode="auto">
          <a:xfrm>
            <a:off x="8382000" y="6216650"/>
            <a:ext cx="59055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6E06144-01D8-47C7-8669-8FEC3D873F69}" type="datetime'Whey p''''rot''ei''n c''''''o''nc''ent''r''''at''e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Whey protein concentrate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D76B96DE-A2C8-3D97-46AE-C31C84C1199C}"/>
              </a:ext>
            </a:extLst>
          </p:cNvPr>
          <p:cNvSpPr>
            <a:spLocks noGrp="1"/>
          </p:cNvSpPr>
          <p:nvPr>
            <p:custDataLst>
              <p:tags r:id="rId105"/>
            </p:custDataLst>
          </p:nvPr>
        </p:nvSpPr>
        <p:spPr bwMode="gray">
          <a:xfrm>
            <a:off x="9182100" y="4562475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627074B-619A-480F-B729-CBBDE9DFC6A5}" type="datetime'''''''''''''''''8''''''''''''''''''''''''7''''''''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87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C3743192-52A6-A063-D9F6-6B11659E3B0E}"/>
              </a:ext>
            </a:extLst>
          </p:cNvPr>
          <p:cNvSpPr>
            <a:spLocks noGrp="1"/>
          </p:cNvSpPr>
          <p:nvPr>
            <p:custDataLst>
              <p:tags r:id="rId106"/>
            </p:custDataLst>
          </p:nvPr>
        </p:nvSpPr>
        <p:spPr bwMode="gray">
          <a:xfrm>
            <a:off x="9812338" y="4818063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BF8CE87-AF47-435D-A327-3528DFDD1F22}" type="datetime'''''''''''''''''''''''''''8''''''0''''''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80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6DFC2192-30A9-418D-46B7-640CFEDD9987}"/>
              </a:ext>
            </a:extLst>
          </p:cNvPr>
          <p:cNvSpPr>
            <a:spLocks noGrp="1"/>
          </p:cNvSpPr>
          <p:nvPr>
            <p:custDataLst>
              <p:tags r:id="rId107"/>
            </p:custDataLst>
          </p:nvPr>
        </p:nvSpPr>
        <p:spPr bwMode="auto">
          <a:xfrm>
            <a:off x="9753600" y="6216650"/>
            <a:ext cx="3651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602C6B8-0BF1-4756-BAFA-A8C10F3F7470}" type="datetime'''B''''loo''''''''''d ''''''''''''''pl''a''sm''''''a''''''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Blood plasma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1BC9FA18-CB83-4EAD-4FFF-E78368C465AA}"/>
              </a:ext>
            </a:extLst>
          </p:cNvPr>
          <p:cNvSpPr>
            <a:spLocks noGrp="1"/>
          </p:cNvSpPr>
          <p:nvPr>
            <p:custDataLst>
              <p:tags r:id="rId108"/>
            </p:custDataLst>
          </p:nvPr>
        </p:nvSpPr>
        <p:spPr bwMode="gray">
          <a:xfrm>
            <a:off x="10440988" y="5411788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40FC18C-0AEC-4C9E-87F2-A65EB52AFFC9}" type="datetime'''6''''''''''''''''''''''''''3''''''''''''''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63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8B5A7554-B768-1DCE-0DB2-5EC73F97BD5E}"/>
              </a:ext>
            </a:extLst>
          </p:cNvPr>
          <p:cNvSpPr>
            <a:spLocks noGrp="1"/>
          </p:cNvSpPr>
          <p:nvPr>
            <p:custDataLst>
              <p:tags r:id="rId109"/>
            </p:custDataLst>
          </p:nvPr>
        </p:nvSpPr>
        <p:spPr bwMode="auto">
          <a:xfrm>
            <a:off x="10323513" y="6216650"/>
            <a:ext cx="484188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187D819-D049-4A8E-8B76-A0B3664574E4}" type="datetime'''''F''i''''''''''''s''h'''''''''' m''''''''''''''''e''a''l''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Fish meal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9E2920CB-D429-4C9D-328F-9ECEC837EF19}"/>
              </a:ext>
            </a:extLst>
          </p:cNvPr>
          <p:cNvSpPr>
            <a:spLocks noGrp="1"/>
          </p:cNvSpPr>
          <p:nvPr>
            <p:custDataLst>
              <p:tags r:id="rId110"/>
            </p:custDataLst>
          </p:nvPr>
        </p:nvSpPr>
        <p:spPr bwMode="gray">
          <a:xfrm>
            <a:off x="11699875" y="4670425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6F47272-0106-4EE1-A5F4-1AFD2470C26A}" type="datetime'''''''''''''''''''''''''''''''''''8''''''''4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84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6E569EA3-406F-3D03-AE3A-CE2CA200035D}"/>
              </a:ext>
            </a:extLst>
          </p:cNvPr>
          <p:cNvSpPr>
            <a:spLocks noGrp="1"/>
          </p:cNvSpPr>
          <p:nvPr>
            <p:custDataLst>
              <p:tags r:id="rId111"/>
            </p:custDataLst>
          </p:nvPr>
        </p:nvSpPr>
        <p:spPr bwMode="auto">
          <a:xfrm>
            <a:off x="9128125" y="6216650"/>
            <a:ext cx="35718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DADBA43-951C-4EA6-8715-4E77A70ABBC7}" type="datetime'W''''''''''''''h''''e''''y pr''''o''''t''''''ei''''''n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Whey protein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B2EF6B58-3B2B-4CC8-9EBF-CA8AFCCAF092}"/>
              </a:ext>
            </a:extLst>
          </p:cNvPr>
          <p:cNvSpPr>
            <a:spLocks noGrp="1"/>
          </p:cNvSpPr>
          <p:nvPr>
            <p:custDataLst>
              <p:tags r:id="rId112"/>
            </p:custDataLst>
          </p:nvPr>
        </p:nvSpPr>
        <p:spPr bwMode="auto">
          <a:xfrm>
            <a:off x="6478588" y="6216650"/>
            <a:ext cx="62388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57AE923-A524-4B52-8842-C6C86D49F2D4}" type="datetime'''Faba p''''r''ote''''i''n c''o''''nce''n''''''t''r''ate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Faba protein concentrate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0E8922B4-44C2-9CED-D90A-C58A1C8E84FD}"/>
              </a:ext>
            </a:extLst>
          </p:cNvPr>
          <p:cNvSpPr>
            <a:spLocks noGrp="1"/>
          </p:cNvSpPr>
          <p:nvPr>
            <p:custDataLst>
              <p:tags r:id="rId113"/>
            </p:custDataLst>
          </p:nvPr>
        </p:nvSpPr>
        <p:spPr bwMode="gray">
          <a:xfrm>
            <a:off x="3519488" y="5246688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5454CAB-4E41-4843-A61F-A6778EF31718}" type="datetime'''''''''''''''''''''''''''''''''''''''''''6''''''7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67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AD90DC2A-ACA6-62EF-2EF7-43B9D1CE5B29}"/>
              </a:ext>
            </a:extLst>
          </p:cNvPr>
          <p:cNvSpPr>
            <a:spLocks noGrp="1"/>
          </p:cNvSpPr>
          <p:nvPr>
            <p:custDataLst>
              <p:tags r:id="rId114"/>
            </p:custDataLst>
          </p:nvPr>
        </p:nvSpPr>
        <p:spPr bwMode="gray">
          <a:xfrm>
            <a:off x="11069638" y="4832350"/>
            <a:ext cx="2476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5BDFF67-FE78-48BC-8866-715CB0B329BC}" type="datetime'''''''''''''''''''''''7''''''''9'''''''''''''''''''''''''">
              <a:rPr kumimoji="0" lang="da-DK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79</a:t>
            </a:fld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B2AC0380-895B-2B04-1CD0-1C7BEB12813F}"/>
              </a:ext>
            </a:extLst>
          </p:cNvPr>
          <p:cNvSpPr>
            <a:spLocks noGrp="1"/>
          </p:cNvSpPr>
          <p:nvPr>
            <p:custDataLst>
              <p:tags r:id="rId115"/>
            </p:custDataLst>
          </p:nvPr>
        </p:nvSpPr>
        <p:spPr bwMode="auto">
          <a:xfrm>
            <a:off x="10909300" y="6216650"/>
            <a:ext cx="5683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CF5399C-4920-4720-AB16-4F3BC2C8114A}" type="datetime'Hy''''''d''rol''''''i''s''''ate'' f''r''''o''m po''rc''ine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Hydrolisate from porcine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3AD289E4-3694-9DD5-EA51-0FED77DC4831}"/>
              </a:ext>
            </a:extLst>
          </p:cNvPr>
          <p:cNvSpPr>
            <a:spLocks noGrp="1"/>
          </p:cNvSpPr>
          <p:nvPr>
            <p:custDataLst>
              <p:tags r:id="rId116"/>
            </p:custDataLst>
          </p:nvPr>
        </p:nvSpPr>
        <p:spPr bwMode="auto">
          <a:xfrm>
            <a:off x="11645900" y="6216650"/>
            <a:ext cx="357188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9D32853-35AF-49A1-9278-D5F9DDD5099C}" type="datetime'''''Yeast'' ''p''r''o''t''ei''n'' ''ex''''''t''''''ra''ct'">
              <a:rPr kumimoji="0" lang="en-US" alt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Yeast protein extract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itle 2">
            <a:extLst>
              <a:ext uri="{FF2B5EF4-FFF2-40B4-BE49-F238E27FC236}">
                <a16:creationId xmlns:a16="http://schemas.microsoft.com/office/drawing/2014/main" id="{230C3018-AB16-F175-DE63-16396B1AC1CB}"/>
              </a:ext>
            </a:extLst>
          </p:cNvPr>
          <p:cNvSpPr txBox="1">
            <a:spLocks/>
          </p:cNvSpPr>
          <p:nvPr/>
        </p:nvSpPr>
        <p:spPr>
          <a:xfrm>
            <a:off x="766763" y="718461"/>
            <a:ext cx="10515600" cy="1588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1" i="1" dirty="0">
                <a:latin typeface="Aptos" panose="020B0004020202020204" pitchFamily="34" charset="0"/>
              </a:rPr>
              <a:t>in vitro </a:t>
            </a:r>
            <a:r>
              <a:rPr lang="en-US" sz="2800" b="1" dirty="0">
                <a:latin typeface="Aptos" panose="020B0004020202020204" pitchFamily="34" charset="0"/>
              </a:rPr>
              <a:t>Protein digestion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Aptos" panose="020B0004020202020204" pitchFamily="34" charset="0"/>
              </a:rPr>
              <a:t>pH-stat method - Hamlet Protein &amp; Aarhus University</a:t>
            </a:r>
            <a:endParaRPr lang="da-DK" sz="28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37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34D93-3870-5000-A0EB-90C4FD15A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5D3E98-C71F-B16C-5CD4-35862DA6BF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F62FE32A-5537-08F0-AE2C-9A5E3B1459A6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dirty="0">
                <a:latin typeface="Aptos" panose="020B0004020202020204" pitchFamily="34" charset="0"/>
              </a:rPr>
              <a:t>Protein kinetics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53EFA17-B64D-9437-0910-87750DFC99AC}"/>
              </a:ext>
            </a:extLst>
          </p:cNvPr>
          <p:cNvSpPr txBox="1">
            <a:spLocks/>
          </p:cNvSpPr>
          <p:nvPr/>
        </p:nvSpPr>
        <p:spPr>
          <a:xfrm>
            <a:off x="838200" y="1747974"/>
            <a:ext cx="10444161" cy="3319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K" sz="2000" dirty="0">
                <a:latin typeface="Aptos" panose="020B0004020202020204" pitchFamily="34" charset="0"/>
              </a:rPr>
              <a:t>Explained in 4 easy steps</a:t>
            </a:r>
            <a:endParaRPr lang="da-DK" sz="2000" dirty="0">
              <a:latin typeface="Aptos" panose="020B0004020202020204" pitchFamily="34" charset="0"/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B793997-2651-D6A6-77D1-8E4A8452BBF0}"/>
              </a:ext>
            </a:extLst>
          </p:cNvPr>
          <p:cNvSpPr txBox="1">
            <a:spLocks/>
          </p:cNvSpPr>
          <p:nvPr/>
        </p:nvSpPr>
        <p:spPr>
          <a:xfrm>
            <a:off x="1828389" y="2543174"/>
            <a:ext cx="10515600" cy="259787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DK" sz="3600" b="1" dirty="0">
                <a:solidFill>
                  <a:srgbClr val="C2CCB8"/>
                </a:solidFill>
                <a:latin typeface="Aptos" panose="020B0004020202020204" pitchFamily="34" charset="0"/>
                <a:cs typeface="Arial"/>
              </a:rPr>
              <a:t>1</a:t>
            </a:r>
            <a:r>
              <a:rPr lang="en-DK" sz="2000" b="1" dirty="0">
                <a:solidFill>
                  <a:srgbClr val="C2CCB8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sz="2000" b="1" dirty="0">
                <a:solidFill>
                  <a:srgbClr val="C2CCB8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da-DK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Faster protein </a:t>
            </a:r>
            <a:r>
              <a:rPr lang="da-DK" sz="2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hydrolysis</a:t>
            </a:r>
            <a:r>
              <a:rPr lang="en-DK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da-DK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in </a:t>
            </a:r>
            <a:r>
              <a:rPr lang="da-DK" sz="2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proximal</a:t>
            </a:r>
            <a:r>
              <a:rPr lang="da-DK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 small</a:t>
            </a:r>
            <a:r>
              <a:rPr lang="en-DK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da-DK" sz="2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intestine</a:t>
            </a:r>
            <a:endParaRPr lang="en-DK" sz="2000" b="1" dirty="0">
              <a:solidFill>
                <a:schemeClr val="tx2">
                  <a:lumMod val="75000"/>
                  <a:lumOff val="25000"/>
                </a:schemeClr>
              </a:solidFill>
              <a:latin typeface="Aptos" panose="020B0004020202020204" pitchFamily="34" charset="0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DK" sz="1000" b="1" dirty="0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DK" sz="3600" b="1" dirty="0">
                <a:solidFill>
                  <a:srgbClr val="A0BEA0"/>
                </a:solidFill>
                <a:latin typeface="Aptos" panose="020B0004020202020204" pitchFamily="34" charset="0"/>
                <a:cs typeface="Arial"/>
              </a:rPr>
              <a:t>2</a:t>
            </a:r>
            <a:r>
              <a:rPr lang="en-DK" b="1" dirty="0">
                <a:solidFill>
                  <a:srgbClr val="A0BEA0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b="1" dirty="0">
                <a:solidFill>
                  <a:srgbClr val="A0BEA0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Faster absorption of</a:t>
            </a:r>
            <a:r>
              <a:rPr lang="en-DK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amino acids in blood </a:t>
            </a:r>
            <a:endParaRPr lang="en-US" sz="2000" b="1" dirty="0">
              <a:solidFill>
                <a:schemeClr val="tx2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en-DK" sz="1000" b="1" dirty="0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DK" sz="3600" b="1" dirty="0">
                <a:solidFill>
                  <a:srgbClr val="327346"/>
                </a:solidFill>
                <a:latin typeface="Aptos" panose="020B0004020202020204" pitchFamily="34" charset="0"/>
                <a:cs typeface="Arial"/>
              </a:rPr>
              <a:t>3</a:t>
            </a:r>
            <a:r>
              <a:rPr lang="en-DK" sz="2000" b="1" dirty="0">
                <a:solidFill>
                  <a:srgbClr val="327346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sz="2000" b="1" dirty="0">
                <a:solidFill>
                  <a:srgbClr val="327346"/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Increased protein availability</a:t>
            </a:r>
            <a:r>
              <a:rPr lang="en-DK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 for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 tissues, and organs </a:t>
            </a:r>
            <a:endParaRPr lang="en-DK" sz="2000" b="1" dirty="0">
              <a:solidFill>
                <a:schemeClr val="tx2">
                  <a:lumMod val="75000"/>
                  <a:lumOff val="25000"/>
                </a:schemeClr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en-DK" sz="1000" b="1" dirty="0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DK" sz="3600" b="1" dirty="0">
                <a:solidFill>
                  <a:srgbClr val="23372D"/>
                </a:solidFill>
                <a:latin typeface="Aptos" panose="020B0004020202020204" pitchFamily="34" charset="0"/>
                <a:cs typeface="Arial"/>
              </a:rPr>
              <a:t>4</a:t>
            </a:r>
            <a:r>
              <a:rPr lang="en-US" sz="2000" dirty="0">
                <a:solidFill>
                  <a:srgbClr val="23372D"/>
                </a:solidFill>
                <a:latin typeface="Aptos" panose="020B0004020202020204" pitchFamily="34" charset="0"/>
                <a:cs typeface="Arial"/>
              </a:rPr>
              <a:t> 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Increased protein deposition</a:t>
            </a:r>
            <a:r>
              <a:rPr lang="en-DK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/>
              </a:rPr>
              <a:t>and lower FCR</a:t>
            </a:r>
            <a:endParaRPr lang="da-DK" sz="2000" b="1" dirty="0">
              <a:solidFill>
                <a:schemeClr val="tx2">
                  <a:lumMod val="75000"/>
                  <a:lumOff val="25000"/>
                </a:schemeClr>
              </a:solidFill>
              <a:latin typeface="Aptos" panose="020B0004020202020204" pitchFamily="34" charset="0"/>
              <a:cs typeface="Arial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A34B971-C157-6EB9-B388-F0D430ABF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0" y="1052736"/>
            <a:ext cx="4456878" cy="34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9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8F04B-CF90-40BE-41A4-BF1B2E52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C5206-DEC1-7158-4F22-51CE65062C69}"/>
              </a:ext>
            </a:extLst>
          </p:cNvPr>
          <p:cNvSpPr txBox="1">
            <a:spLocks/>
          </p:cNvSpPr>
          <p:nvPr/>
        </p:nvSpPr>
        <p:spPr>
          <a:xfrm>
            <a:off x="766760" y="718462"/>
            <a:ext cx="10515600" cy="97462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2"/>
                </a:solidFill>
                <a:latin typeface="Aptos" panose="020B0004020202020204" pitchFamily="34" charset="0"/>
              </a:rPr>
              <a:t>Objective of poultry production</a:t>
            </a:r>
            <a:endParaRPr lang="da-DK" sz="2800" b="1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8C8F9-8113-C252-5DC0-D16795957950}"/>
              </a:ext>
            </a:extLst>
          </p:cNvPr>
          <p:cNvSpPr txBox="1">
            <a:spLocks/>
          </p:cNvSpPr>
          <p:nvPr/>
        </p:nvSpPr>
        <p:spPr>
          <a:xfrm>
            <a:off x="5954161" y="2469107"/>
            <a:ext cx="5328199" cy="3050356"/>
          </a:xfrm>
          <a:prstGeom prst="rect">
            <a:avLst/>
          </a:prstGeom>
        </p:spPr>
        <p:txBody>
          <a:bodyPr vert="horz" lIns="91440" tIns="45720" rIns="91440" bIns="45720" rtlCol="0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accent2"/>
                </a:solidFill>
                <a:latin typeface="Aptos" panose="020B0004020202020204" pitchFamily="34" charset="0"/>
              </a:rPr>
              <a:t>The conversion of the nutrients from the diets into protein for human consumption… </a:t>
            </a:r>
          </a:p>
          <a:p>
            <a:pPr marL="0" indent="0" algn="ctr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accent2"/>
                </a:solidFill>
                <a:latin typeface="Aptos" panose="020B0004020202020204" pitchFamily="34" charset="0"/>
              </a:rPr>
              <a:t>in the most efficient way.</a:t>
            </a:r>
            <a:endParaRPr lang="da-DK" sz="2600" b="1" dirty="0">
              <a:solidFill>
                <a:schemeClr val="accent2"/>
              </a:solidFill>
              <a:latin typeface="Aptos" panose="020B0004020202020204" pitchFamily="34" charset="0"/>
            </a:endParaRPr>
          </a:p>
          <a:p>
            <a:pPr algn="ctr">
              <a:lnSpc>
                <a:spcPct val="140000"/>
              </a:lnSpc>
            </a:pPr>
            <a:endParaRPr lang="da-DK" sz="260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grpSp>
        <p:nvGrpSpPr>
          <p:cNvPr id="4" name="Group 21">
            <a:extLst>
              <a:ext uri="{FF2B5EF4-FFF2-40B4-BE49-F238E27FC236}">
                <a16:creationId xmlns:a16="http://schemas.microsoft.com/office/drawing/2014/main" id="{D16DD4D7-7CCB-10AC-F2E3-1C1C1CB5D7B3}"/>
              </a:ext>
            </a:extLst>
          </p:cNvPr>
          <p:cNvGrpSpPr/>
          <p:nvPr/>
        </p:nvGrpSpPr>
        <p:grpSpPr>
          <a:xfrm>
            <a:off x="2059236" y="1806890"/>
            <a:ext cx="3917198" cy="4062276"/>
            <a:chOff x="1431228" y="2063563"/>
            <a:chExt cx="3917198" cy="4062276"/>
          </a:xfrm>
        </p:grpSpPr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5966288F-34E9-0EAF-93BB-3AD4B4AFC54E}"/>
                </a:ext>
              </a:extLst>
            </p:cNvPr>
            <p:cNvGrpSpPr/>
            <p:nvPr/>
          </p:nvGrpSpPr>
          <p:grpSpPr>
            <a:xfrm>
              <a:off x="1431228" y="2063563"/>
              <a:ext cx="3917198" cy="4062276"/>
              <a:chOff x="1431228" y="2063563"/>
              <a:chExt cx="3917198" cy="4062276"/>
            </a:xfrm>
          </p:grpSpPr>
          <p:pic>
            <p:nvPicPr>
              <p:cNvPr id="13" name="Picture 2" descr="JJ357 - Chicken">
                <a:extLst>
                  <a:ext uri="{FF2B5EF4-FFF2-40B4-BE49-F238E27FC236}">
                    <a16:creationId xmlns:a16="http://schemas.microsoft.com/office/drawing/2014/main" id="{73B2E671-70F0-B3CB-1407-3F3F26D9C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431228" y="2063563"/>
                <a:ext cx="3917198" cy="406227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cxnSp>
            <p:nvCxnSpPr>
              <p:cNvPr id="14" name="Straight Connector 11">
                <a:extLst>
                  <a:ext uri="{FF2B5EF4-FFF2-40B4-BE49-F238E27FC236}">
                    <a16:creationId xmlns:a16="http://schemas.microsoft.com/office/drawing/2014/main" id="{F5AF952A-A364-ABF2-C191-B4B335FB4DB8}"/>
                  </a:ext>
                </a:extLst>
              </p:cNvPr>
              <p:cNvCxnSpPr/>
              <p:nvPr/>
            </p:nvCxnSpPr>
            <p:spPr>
              <a:xfrm>
                <a:off x="2438521" y="5275201"/>
                <a:ext cx="1508843" cy="84124"/>
              </a:xfrm>
              <a:prstGeom prst="straightConnector1">
                <a:avLst/>
              </a:prstGeom>
              <a:noFill/>
              <a:ln w="25402" cap="flat">
                <a:solidFill>
                  <a:srgbClr val="000000"/>
                </a:solidFill>
                <a:prstDash val="solid"/>
                <a:miter/>
              </a:ln>
            </p:spPr>
          </p:cxnSp>
        </p:grp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7E68DE59-17A2-E6D1-7144-8A332202AB14}"/>
                </a:ext>
              </a:extLst>
            </p:cNvPr>
            <p:cNvSpPr txBox="1"/>
            <p:nvPr/>
          </p:nvSpPr>
          <p:spPr>
            <a:xfrm>
              <a:off x="2811770" y="5776136"/>
              <a:ext cx="1273695" cy="33855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i="0" u="none" strike="noStrike" kern="1200" cap="none" spc="0" baseline="0">
                  <a:solidFill>
                    <a:schemeClr val="accent3"/>
                  </a:solidFill>
                  <a:uFillTx/>
                  <a:latin typeface="Aptos"/>
                </a:rPr>
                <a:t>Genetics</a:t>
              </a:r>
              <a:endParaRPr lang="da-DK" sz="1600" b="1" i="0" u="none" strike="noStrike" kern="1200" cap="none" spc="0" baseline="0">
                <a:solidFill>
                  <a:schemeClr val="accent3"/>
                </a:solidFill>
                <a:uFillTx/>
                <a:latin typeface="Aptos"/>
              </a:endParaRPr>
            </a:p>
          </p:txBody>
        </p:sp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87D5C603-65B4-4DF4-52CE-2E3BA8857FEB}"/>
                </a:ext>
              </a:extLst>
            </p:cNvPr>
            <p:cNvSpPr txBox="1"/>
            <p:nvPr/>
          </p:nvSpPr>
          <p:spPr>
            <a:xfrm>
              <a:off x="1733089" y="3370076"/>
              <a:ext cx="1068878" cy="33855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i="0" u="none" strike="noStrike" kern="1200" cap="none" spc="0" baseline="0">
                  <a:solidFill>
                    <a:schemeClr val="accent3"/>
                  </a:solidFill>
                  <a:uFillTx/>
                  <a:latin typeface="Aptos"/>
                </a:rPr>
                <a:t>Health</a:t>
              </a:r>
              <a:endParaRPr lang="da-DK" sz="1600" b="1" i="0" u="none" strike="noStrike" kern="1200" cap="none" spc="0" baseline="0">
                <a:solidFill>
                  <a:schemeClr val="accent3"/>
                </a:solidFill>
                <a:uFillTx/>
                <a:latin typeface="Aptos"/>
              </a:endParaRPr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F48CEBD7-91FE-5A4B-412C-6331F3788FE8}"/>
                </a:ext>
              </a:extLst>
            </p:cNvPr>
            <p:cNvSpPr txBox="1"/>
            <p:nvPr/>
          </p:nvSpPr>
          <p:spPr>
            <a:xfrm>
              <a:off x="3731812" y="3370076"/>
              <a:ext cx="1273695" cy="33855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i="0" u="none" strike="noStrike" kern="1200" cap="none" spc="0" baseline="0">
                  <a:solidFill>
                    <a:schemeClr val="accent3"/>
                  </a:solidFill>
                  <a:uFillTx/>
                  <a:latin typeface="Aptos"/>
                </a:rPr>
                <a:t>Nutrition</a:t>
              </a:r>
              <a:endParaRPr lang="da-DK" sz="1600" b="1" i="0" u="none" strike="noStrike" kern="1200" cap="none" spc="0" baseline="0">
                <a:solidFill>
                  <a:schemeClr val="accent3"/>
                </a:solidFill>
                <a:uFillTx/>
                <a:latin typeface="Aptos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397CC72D-20EC-2861-8C1D-E2ABB1585B60}"/>
                </a:ext>
              </a:extLst>
            </p:cNvPr>
            <p:cNvSpPr txBox="1"/>
            <p:nvPr/>
          </p:nvSpPr>
          <p:spPr>
            <a:xfrm>
              <a:off x="2154381" y="4150287"/>
              <a:ext cx="1969334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i="0" u="none" strike="noStrike" kern="1200" cap="none" spc="0" baseline="0" dirty="0">
                  <a:solidFill>
                    <a:schemeClr val="accent3"/>
                  </a:solidFill>
                  <a:uFillTx/>
                  <a:latin typeface="Aptos"/>
                </a:rPr>
                <a:t>Environment </a:t>
              </a:r>
              <a:br>
                <a:rPr lang="en-US" sz="1600" b="1" i="0" u="none" strike="noStrike" kern="1200" cap="none" spc="0" baseline="0" dirty="0">
                  <a:solidFill>
                    <a:schemeClr val="accent3"/>
                  </a:solidFill>
                  <a:uFillTx/>
                  <a:latin typeface="Aptos"/>
                </a:rPr>
              </a:br>
              <a:r>
                <a:rPr lang="en-US" sz="1600" b="1" i="0" u="none" strike="noStrike" kern="1200" cap="none" spc="0" baseline="0" dirty="0">
                  <a:solidFill>
                    <a:schemeClr val="accent3"/>
                  </a:solidFill>
                  <a:uFillTx/>
                  <a:latin typeface="Aptos"/>
                </a:rPr>
                <a:t>&amp; </a:t>
              </a:r>
              <a:br>
                <a:rPr lang="en-US" sz="1600" b="1" i="0" u="none" strike="noStrike" kern="1200" cap="none" spc="0" baseline="0" dirty="0">
                  <a:solidFill>
                    <a:schemeClr val="accent3"/>
                  </a:solidFill>
                  <a:uFillTx/>
                  <a:latin typeface="Aptos"/>
                </a:rPr>
              </a:br>
              <a:r>
                <a:rPr lang="en-US" sz="1600" b="1" i="0" u="none" strike="noStrike" kern="1200" cap="none" spc="0" baseline="0" dirty="0">
                  <a:solidFill>
                    <a:schemeClr val="accent3"/>
                  </a:solidFill>
                  <a:uFillTx/>
                  <a:latin typeface="Aptos"/>
                </a:rPr>
                <a:t>Management</a:t>
              </a:r>
              <a:endParaRPr lang="da-DK" sz="1600" b="1" i="0" u="none" strike="noStrike" kern="1200" cap="none" spc="0" baseline="0" dirty="0">
                <a:solidFill>
                  <a:schemeClr val="accent3"/>
                </a:solidFill>
                <a:uFillTx/>
                <a:latin typeface="Apt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016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75FAF-AEA8-543D-7745-37AAF5A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6002B4-F7BA-8FAF-CAC7-F800EA0ACF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80E9218C-CAC5-3D37-EFA1-162FA401B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255" y="628339"/>
            <a:ext cx="9945489" cy="451548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94730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67C74-D597-B41A-C246-DDF3F1542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B4857C-CA83-9394-6EE4-E6DE272393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16CC07CD-3AC7-3792-9DEF-B006DFCCDA38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/>
              <a:t>Protein kinetics 1: digestion</a:t>
            </a:r>
            <a:endParaRPr lang="da-DK" sz="2800" b="1" dirty="0"/>
          </a:p>
        </p:txBody>
      </p:sp>
      <p:graphicFrame>
        <p:nvGraphicFramePr>
          <p:cNvPr id="3" name="Chart 1">
            <a:extLst>
              <a:ext uri="{FF2B5EF4-FFF2-40B4-BE49-F238E27FC236}">
                <a16:creationId xmlns:a16="http://schemas.microsoft.com/office/drawing/2014/main" id="{E83E0F72-D775-AC1B-15C3-9C1D725D7A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2863893"/>
              </p:ext>
            </p:extLst>
          </p:nvPr>
        </p:nvGraphicFramePr>
        <p:xfrm>
          <a:off x="6096000" y="1913342"/>
          <a:ext cx="5791599" cy="4724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91748A6-10BF-B57C-4937-38CF0FB322C7}"/>
              </a:ext>
            </a:extLst>
          </p:cNvPr>
          <p:cNvSpPr txBox="1"/>
          <p:nvPr/>
        </p:nvSpPr>
        <p:spPr>
          <a:xfrm>
            <a:off x="583880" y="1843491"/>
            <a:ext cx="5298765" cy="2062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Sydney University</a:t>
            </a:r>
            <a:endParaRPr lang="en-US" sz="1600" b="1" i="0" u="none" strike="noStrike" kern="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Data at day 14 of feeding the experimental diets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Caged broilers Ross 308: 3 </a:t>
            </a: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Aptos"/>
              </a:rPr>
              <a:t>groups, 8 r</a:t>
            </a: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eps of</a:t>
            </a: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Aptos"/>
              </a:rPr>
              <a:t> 21 birds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kern="0" dirty="0">
                <a:solidFill>
                  <a:srgbClr val="000000"/>
                </a:solidFill>
                <a:latin typeface="Aptos"/>
              </a:rPr>
              <a:t>Corn-SBM based diets</a:t>
            </a:r>
            <a:endParaRPr lang="en-US" sz="16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A6F64E-66B1-6D84-C67F-4E1FC2912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857657"/>
              </p:ext>
            </p:extLst>
          </p:nvPr>
        </p:nvGraphicFramePr>
        <p:xfrm>
          <a:off x="924278" y="3723008"/>
          <a:ext cx="4617968" cy="28727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73480">
                  <a:extLst>
                    <a:ext uri="{9D8B030D-6E8A-4147-A177-3AD203B41FA5}">
                      <a16:colId xmlns:a16="http://schemas.microsoft.com/office/drawing/2014/main" val="1122479784"/>
                    </a:ext>
                  </a:extLst>
                </a:gridCol>
                <a:gridCol w="738378">
                  <a:extLst>
                    <a:ext uri="{9D8B030D-6E8A-4147-A177-3AD203B41FA5}">
                      <a16:colId xmlns:a16="http://schemas.microsoft.com/office/drawing/2014/main" val="3270100307"/>
                    </a:ext>
                  </a:extLst>
                </a:gridCol>
                <a:gridCol w="1353055">
                  <a:extLst>
                    <a:ext uri="{9D8B030D-6E8A-4147-A177-3AD203B41FA5}">
                      <a16:colId xmlns:a16="http://schemas.microsoft.com/office/drawing/2014/main" val="3776267674"/>
                    </a:ext>
                  </a:extLst>
                </a:gridCol>
                <a:gridCol w="1353055">
                  <a:extLst>
                    <a:ext uri="{9D8B030D-6E8A-4147-A177-3AD203B41FA5}">
                      <a16:colId xmlns:a16="http://schemas.microsoft.com/office/drawing/2014/main" val="4045676679"/>
                    </a:ext>
                  </a:extLst>
                </a:gridCol>
              </a:tblGrid>
              <a:tr h="549862">
                <a:tc>
                  <a:txBody>
                    <a:bodyPr/>
                    <a:lstStyle/>
                    <a:p>
                      <a:pPr lvl="0" algn="ctr"/>
                      <a:endParaRPr lang="da-DK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 dirty="0"/>
                        <a:t>Control</a:t>
                      </a:r>
                      <a:endParaRPr lang="da-DK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 dirty="0"/>
                        <a:t>HP </a:t>
                      </a:r>
                      <a:r>
                        <a:rPr lang="en-US" sz="1200" dirty="0" err="1"/>
                        <a:t>Avistart</a:t>
                      </a:r>
                      <a:r>
                        <a:rPr lang="en-US" sz="1200" dirty="0"/>
                        <a:t> 5.0%</a:t>
                      </a:r>
                      <a:endParaRPr lang="da-DK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 dirty="0"/>
                        <a:t>HP </a:t>
                      </a:r>
                      <a:r>
                        <a:rPr lang="en-US" sz="1200" dirty="0" err="1"/>
                        <a:t>Avistart</a:t>
                      </a:r>
                      <a:r>
                        <a:rPr lang="en-US" sz="1200" dirty="0"/>
                        <a:t> 7.5%</a:t>
                      </a:r>
                      <a:endParaRPr lang="da-DK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0707825"/>
                  </a:ext>
                </a:extLst>
              </a:tr>
              <a:tr h="329917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Corn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61.40%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61.00%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60.80%</a:t>
                      </a:r>
                      <a:endParaRPr lang="da-DK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233632"/>
                  </a:ext>
                </a:extLst>
              </a:tr>
              <a:tr h="329917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SBM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30.60%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26.20%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24.00%</a:t>
                      </a:r>
                      <a:endParaRPr lang="da-DK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586585"/>
                  </a:ext>
                </a:extLst>
              </a:tr>
              <a:tr h="329917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HP Avistart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-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5.00%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7.50%</a:t>
                      </a:r>
                      <a:endParaRPr lang="da-DK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15341"/>
                  </a:ext>
                </a:extLst>
              </a:tr>
              <a:tr h="329917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Added AA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 dirty="0"/>
                        <a:t>1.63%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 dirty="0"/>
                        <a:t>1.45%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 dirty="0"/>
                        <a:t>1.36%</a:t>
                      </a:r>
                      <a:endParaRPr lang="da-D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999912"/>
                  </a:ext>
                </a:extLst>
              </a:tr>
              <a:tr h="343395">
                <a:tc>
                  <a:txBody>
                    <a:bodyPr/>
                    <a:lstStyle/>
                    <a:p>
                      <a:pPr lvl="0" algn="l"/>
                      <a:r>
                        <a:rPr lang="en-US" sz="1200" dirty="0"/>
                        <a:t>AME (kcal/kg)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 dirty="0"/>
                        <a:t>2980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 dirty="0"/>
                        <a:t>2980</a:t>
                      </a:r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 dirty="0"/>
                        <a:t>2980</a:t>
                      </a:r>
                      <a:endParaRPr lang="da-D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147723"/>
                  </a:ext>
                </a:extLst>
              </a:tr>
              <a:tr h="329917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Lys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1.30%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1.30%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1.30%</a:t>
                      </a:r>
                      <a:endParaRPr lang="da-DK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218231"/>
                  </a:ext>
                </a:extLst>
              </a:tr>
              <a:tr h="329917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SAA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0.99%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0.99%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 dirty="0"/>
                        <a:t>0.99%</a:t>
                      </a:r>
                      <a:endParaRPr lang="da-D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881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6520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B0E31-4498-3929-8204-05AA9933A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7DF76-61EB-F4CC-EBF0-4C277A0C3F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332785ED-8B6E-AFE0-4C52-1845CB2E6C1E}"/>
              </a:ext>
            </a:extLst>
          </p:cNvPr>
          <p:cNvSpPr txBox="1">
            <a:spLocks/>
          </p:cNvSpPr>
          <p:nvPr/>
        </p:nvSpPr>
        <p:spPr>
          <a:xfrm>
            <a:off x="766760" y="718462"/>
            <a:ext cx="10515600" cy="97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b="1" dirty="0">
                <a:latin typeface="Aptos" panose="020B0004020202020204" pitchFamily="34" charset="0"/>
              </a:rPr>
              <a:t>Protein kinetics 4: performance</a:t>
            </a:r>
            <a:endParaRPr lang="da-DK" sz="2800" b="1" dirty="0">
              <a:latin typeface="Aptos" panose="020B000402020202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4327BE5-3990-74D1-863D-6AD0824D47E6}"/>
              </a:ext>
            </a:extLst>
          </p:cNvPr>
          <p:cNvSpPr txBox="1">
            <a:spLocks/>
          </p:cNvSpPr>
          <p:nvPr/>
        </p:nvSpPr>
        <p:spPr>
          <a:xfrm>
            <a:off x="766760" y="1819377"/>
            <a:ext cx="10515600" cy="58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ptos" panose="020B0004020202020204" pitchFamily="34" charset="0"/>
              </a:rPr>
              <a:t>BW: ≈95% of genetic potential, 1 to 1.6% of increase at day 14</a:t>
            </a:r>
          </a:p>
        </p:txBody>
      </p:sp>
      <p:graphicFrame>
        <p:nvGraphicFramePr>
          <p:cNvPr id="4" name="Chart 4">
            <a:extLst>
              <a:ext uri="{FF2B5EF4-FFF2-40B4-BE49-F238E27FC236}">
                <a16:creationId xmlns:a16="http://schemas.microsoft.com/office/drawing/2014/main" id="{84F3EF5C-4A49-5918-9169-B5BCDB504A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9915364"/>
              </p:ext>
            </p:extLst>
          </p:nvPr>
        </p:nvGraphicFramePr>
        <p:xfrm>
          <a:off x="342369" y="2622404"/>
          <a:ext cx="3902110" cy="26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6">
            <a:extLst>
              <a:ext uri="{FF2B5EF4-FFF2-40B4-BE49-F238E27FC236}">
                <a16:creationId xmlns:a16="http://schemas.microsoft.com/office/drawing/2014/main" id="{BB0138A5-53C3-8312-7DFB-9B7A20F0E3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7053350"/>
              </p:ext>
            </p:extLst>
          </p:nvPr>
        </p:nvGraphicFramePr>
        <p:xfrm>
          <a:off x="7462546" y="2620685"/>
          <a:ext cx="3902110" cy="26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11">
            <a:extLst>
              <a:ext uri="{FF2B5EF4-FFF2-40B4-BE49-F238E27FC236}">
                <a16:creationId xmlns:a16="http://schemas.microsoft.com/office/drawing/2014/main" id="{0ACCBB7B-91DE-37BF-093E-A22CEF7261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8061255"/>
              </p:ext>
            </p:extLst>
          </p:nvPr>
        </p:nvGraphicFramePr>
        <p:xfrm>
          <a:off x="4145569" y="2651592"/>
          <a:ext cx="3560161" cy="267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74646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6A51C-D7D8-D260-EA71-41A7905B9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160F98-8B4B-41D2-E517-9C9344DE1B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0">
            <a:extLst>
              <a:ext uri="{FF2B5EF4-FFF2-40B4-BE49-F238E27FC236}">
                <a16:creationId xmlns:a16="http://schemas.microsoft.com/office/drawing/2014/main" id="{BE55F90C-2DE3-BBD2-9E1B-D7B7F40ABF66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latin typeface="Aptos" panose="020B0004020202020204" pitchFamily="34" charset="0"/>
              </a:rPr>
              <a:t>Higher digestibility of dry matter and crude protein</a:t>
            </a:r>
            <a:endParaRPr lang="da-DK" sz="2800" b="1" dirty="0">
              <a:latin typeface="Aptos" panose="020B0004020202020204" pitchFamily="34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1D25B9F8-D2B5-886A-B735-943720B73ADC}"/>
              </a:ext>
            </a:extLst>
          </p:cNvPr>
          <p:cNvSpPr txBox="1"/>
          <p:nvPr/>
        </p:nvSpPr>
        <p:spPr>
          <a:xfrm>
            <a:off x="154798" y="6605109"/>
            <a:ext cx="148171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327346"/>
                </a:solidFill>
                <a:uFillTx/>
                <a:latin typeface="Aptos"/>
              </a:rPr>
              <a:t>Ma et al., 2024</a:t>
            </a:r>
            <a:endParaRPr lang="da-DK" sz="1400" b="1" i="0" u="none" strike="noStrike" kern="1200" cap="none" spc="0" baseline="0" dirty="0">
              <a:solidFill>
                <a:srgbClr val="327346"/>
              </a:solidFill>
              <a:uFillTx/>
              <a:latin typeface="Apto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5ED3478-DF4B-FFBD-AF0C-B13D5A7FD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907426"/>
              </p:ext>
            </p:extLst>
          </p:nvPr>
        </p:nvGraphicFramePr>
        <p:xfrm>
          <a:off x="805014" y="4178844"/>
          <a:ext cx="5156227" cy="219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9175">
                  <a:extLst>
                    <a:ext uri="{9D8B030D-6E8A-4147-A177-3AD203B41FA5}">
                      <a16:colId xmlns:a16="http://schemas.microsoft.com/office/drawing/2014/main" val="3493445215"/>
                    </a:ext>
                  </a:extLst>
                </a:gridCol>
                <a:gridCol w="1697135">
                  <a:extLst>
                    <a:ext uri="{9D8B030D-6E8A-4147-A177-3AD203B41FA5}">
                      <a16:colId xmlns:a16="http://schemas.microsoft.com/office/drawing/2014/main" val="2876946856"/>
                    </a:ext>
                  </a:extLst>
                </a:gridCol>
                <a:gridCol w="1679917">
                  <a:extLst>
                    <a:ext uri="{9D8B030D-6E8A-4147-A177-3AD203B41FA5}">
                      <a16:colId xmlns:a16="http://schemas.microsoft.com/office/drawing/2014/main" val="40698713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ctr"/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Control</a:t>
                      </a:r>
                      <a:endParaRPr lang="da-DK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/>
                        <a:t>ESBM 5.0%</a:t>
                      </a:r>
                      <a:endParaRPr lang="da-DK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052594"/>
                  </a:ext>
                </a:extLst>
              </a:tr>
              <a:tr h="230611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Corn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58.40%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58.62%</a:t>
                      </a:r>
                      <a:endParaRPr lang="da-DK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238032"/>
                  </a:ext>
                </a:extLst>
              </a:tr>
              <a:tr h="230611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SBM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22.00%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14.69%</a:t>
                      </a:r>
                      <a:endParaRPr lang="da-DK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741918"/>
                  </a:ext>
                </a:extLst>
              </a:tr>
              <a:tr h="230611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Cottonseed meal 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11.56%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11.58%</a:t>
                      </a:r>
                      <a:endParaRPr lang="da-DK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170354"/>
                  </a:ext>
                </a:extLst>
              </a:tr>
              <a:tr h="230611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Added AA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0.39%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 dirty="0"/>
                        <a:t>0.36%</a:t>
                      </a:r>
                      <a:endParaRPr lang="da-D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899581"/>
                  </a:ext>
                </a:extLst>
              </a:tr>
              <a:tr h="230611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AME (kcal/kg)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2796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2798</a:t>
                      </a:r>
                      <a:endParaRPr lang="da-DK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99613"/>
                  </a:ext>
                </a:extLst>
              </a:tr>
              <a:tr h="230611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Crude protein % 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22.18%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22.17%</a:t>
                      </a:r>
                      <a:endParaRPr lang="da-DK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749549"/>
                  </a:ext>
                </a:extLst>
              </a:tr>
              <a:tr h="230611">
                <a:tc>
                  <a:txBody>
                    <a:bodyPr/>
                    <a:lstStyle/>
                    <a:p>
                      <a:pPr lvl="0" algn="l"/>
                      <a:r>
                        <a:rPr lang="en-US" sz="1200"/>
                        <a:t>Lysine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/>
                        <a:t>1.39%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1200" dirty="0"/>
                        <a:t>1.38%</a:t>
                      </a:r>
                      <a:endParaRPr lang="da-D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45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3EFEF77-4247-239A-BC59-0602B933A5AC}"/>
              </a:ext>
            </a:extLst>
          </p:cNvPr>
          <p:cNvSpPr txBox="1"/>
          <p:nvPr/>
        </p:nvSpPr>
        <p:spPr>
          <a:xfrm>
            <a:off x="670255" y="1915818"/>
            <a:ext cx="5742121" cy="2031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Research at the University of Northwest A&amp;F </a:t>
            </a:r>
            <a:b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</a:b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Yangling, Shaanxi, China</a:t>
            </a:r>
            <a:endParaRPr lang="en-US" sz="1400" b="1" i="0" u="none" strike="noStrike" kern="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Feeding period: 10 days – 5% ESBM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Duration: 42 days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Broilers in cages: 2 groups</a:t>
            </a:r>
            <a:r>
              <a:rPr lang="en-US" sz="1400" b="0" i="0" u="none" strike="noStrike" kern="0" cap="none" spc="0" baseline="0" dirty="0">
                <a:solidFill>
                  <a:srgbClr val="000000"/>
                </a:solidFill>
                <a:uFillTx/>
                <a:latin typeface="Aptos"/>
              </a:rPr>
              <a:t>, 10</a:t>
            </a: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repetitions</a:t>
            </a:r>
            <a:r>
              <a:rPr lang="en-US" sz="1400" b="0" i="0" u="none" strike="noStrike" kern="0" cap="none" spc="0" baseline="0" dirty="0">
                <a:solidFill>
                  <a:srgbClr val="000000"/>
                </a:solidFill>
                <a:uFillTx/>
                <a:latin typeface="Aptos"/>
              </a:rPr>
              <a:t> of 15 AA broilers</a:t>
            </a:r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4C2E2CEA-E34E-9A81-8DEF-BB2E7AFAB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761" y="2534341"/>
            <a:ext cx="5605445" cy="233698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1340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15C07-A7F6-5570-6F1F-1EF80402E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4960F3-72E2-FBB4-C2CA-0D022D09FF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1301E6-2FA7-1DF5-A929-09625B608B20}"/>
              </a:ext>
            </a:extLst>
          </p:cNvPr>
          <p:cNvSpPr txBox="1"/>
          <p:nvPr/>
        </p:nvSpPr>
        <p:spPr>
          <a:xfrm>
            <a:off x="3309515" y="6183008"/>
            <a:ext cx="1418719" cy="3319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900" b="0" i="0" u="none" strike="noStrike" kern="1200" cap="none" spc="0" baseline="0">
              <a:solidFill>
                <a:srgbClr val="327346"/>
              </a:solidFill>
              <a:uFillTx/>
              <a:latin typeface="Arial" pitchFamily="34"/>
            </a:endParaRP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BA99FF6B-7933-927C-E5AD-34C35D344580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ptos" panose="020B0004020202020204" pitchFamily="34" charset="0"/>
              </a:rPr>
              <a:t>Higher proteolytic enzyme activity in digesta at day 10 </a:t>
            </a:r>
            <a:endParaRPr lang="da-DK" sz="2800" b="1" dirty="0"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EF7771-1F22-B30F-0CF3-B80555BAC8AF}"/>
              </a:ext>
            </a:extLst>
          </p:cNvPr>
          <p:cNvSpPr txBox="1"/>
          <p:nvPr/>
        </p:nvSpPr>
        <p:spPr>
          <a:xfrm>
            <a:off x="154798" y="6605109"/>
            <a:ext cx="148171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327346"/>
                </a:solidFill>
                <a:uFillTx/>
                <a:latin typeface="Aptos"/>
              </a:rPr>
              <a:t>Ma et al., 2024</a:t>
            </a:r>
            <a:endParaRPr lang="da-DK" sz="1400" b="1" i="0" u="none" strike="noStrike" kern="1200" cap="none" spc="0" baseline="0" dirty="0">
              <a:solidFill>
                <a:srgbClr val="327346"/>
              </a:solidFill>
              <a:uFillTx/>
              <a:latin typeface="Apto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EE41E2-93DF-F11B-DA93-3336540AC9DC}"/>
              </a:ext>
            </a:extLst>
          </p:cNvPr>
          <p:cNvSpPr/>
          <p:nvPr/>
        </p:nvSpPr>
        <p:spPr>
          <a:xfrm>
            <a:off x="766762" y="1537859"/>
            <a:ext cx="4106689" cy="638570"/>
          </a:xfrm>
          <a:prstGeom prst="roundRect">
            <a:avLst/>
          </a:prstGeom>
          <a:solidFill>
            <a:srgbClr val="3273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Protein Kinetics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1 – Digestion</a:t>
            </a:r>
          </a:p>
        </p:txBody>
      </p:sp>
      <p:graphicFrame>
        <p:nvGraphicFramePr>
          <p:cNvPr id="4" name="Chart 6">
            <a:extLst>
              <a:ext uri="{FF2B5EF4-FFF2-40B4-BE49-F238E27FC236}">
                <a16:creationId xmlns:a16="http://schemas.microsoft.com/office/drawing/2014/main" id="{DFAC58C2-1919-C7F1-4400-A61ED29036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6688437"/>
              </p:ext>
            </p:extLst>
          </p:nvPr>
        </p:nvGraphicFramePr>
        <p:xfrm>
          <a:off x="1309685" y="2705185"/>
          <a:ext cx="3181298" cy="3586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7">
            <a:extLst>
              <a:ext uri="{FF2B5EF4-FFF2-40B4-BE49-F238E27FC236}">
                <a16:creationId xmlns:a16="http://schemas.microsoft.com/office/drawing/2014/main" id="{DCAD6169-4DC0-7F3D-C6E0-B16F5E74D2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556928"/>
              </p:ext>
            </p:extLst>
          </p:nvPr>
        </p:nvGraphicFramePr>
        <p:xfrm>
          <a:off x="4778745" y="2725091"/>
          <a:ext cx="3267635" cy="3566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8">
            <a:extLst>
              <a:ext uri="{FF2B5EF4-FFF2-40B4-BE49-F238E27FC236}">
                <a16:creationId xmlns:a16="http://schemas.microsoft.com/office/drawing/2014/main" id="{C5E5042C-E2A3-2C54-40AA-C1510423EF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7280505"/>
              </p:ext>
            </p:extLst>
          </p:nvPr>
        </p:nvGraphicFramePr>
        <p:xfrm>
          <a:off x="8334152" y="2725091"/>
          <a:ext cx="3267635" cy="3566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7" name="Group 9">
            <a:extLst>
              <a:ext uri="{FF2B5EF4-FFF2-40B4-BE49-F238E27FC236}">
                <a16:creationId xmlns:a16="http://schemas.microsoft.com/office/drawing/2014/main" id="{F493B51E-1E55-0CD0-8FB9-DFDAB31E5667}"/>
              </a:ext>
            </a:extLst>
          </p:cNvPr>
          <p:cNvGrpSpPr/>
          <p:nvPr/>
        </p:nvGrpSpPr>
        <p:grpSpPr>
          <a:xfrm>
            <a:off x="8947950" y="1960988"/>
            <a:ext cx="2110912" cy="690138"/>
            <a:chOff x="9957267" y="2116104"/>
            <a:chExt cx="1620372" cy="690138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41FF01EC-A1FA-05F7-7399-574AD045F6EE}"/>
                </a:ext>
              </a:extLst>
            </p:cNvPr>
            <p:cNvSpPr/>
            <p:nvPr/>
          </p:nvSpPr>
          <p:spPr>
            <a:xfrm>
              <a:off x="9957267" y="2147623"/>
              <a:ext cx="152403" cy="152403"/>
            </a:xfrm>
            <a:prstGeom prst="rect">
              <a:avLst/>
            </a:prstGeom>
            <a:solidFill>
              <a:srgbClr val="23372C"/>
            </a:solidFill>
            <a:ln w="12701" cap="flat">
              <a:solidFill>
                <a:srgbClr val="08110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547D838B-27A6-D26D-9685-46FA46C69297}"/>
                </a:ext>
              </a:extLst>
            </p:cNvPr>
            <p:cNvSpPr/>
            <p:nvPr/>
          </p:nvSpPr>
          <p:spPr>
            <a:xfrm>
              <a:off x="9957267" y="2406691"/>
              <a:ext cx="152403" cy="152403"/>
            </a:xfrm>
            <a:prstGeom prst="rect">
              <a:avLst/>
            </a:prstGeom>
            <a:solidFill>
              <a:srgbClr val="327346"/>
            </a:solidFill>
            <a:ln w="12701" cap="flat">
              <a:solidFill>
                <a:srgbClr val="08110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BC3C0DF0-606C-12B8-FEB0-8AA8CBC91DEC}"/>
                </a:ext>
              </a:extLst>
            </p:cNvPr>
            <p:cNvSpPr txBox="1"/>
            <p:nvPr/>
          </p:nvSpPr>
          <p:spPr>
            <a:xfrm>
              <a:off x="10206039" y="2116104"/>
              <a:ext cx="1371600" cy="21544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4320000" algn="r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Control</a:t>
              </a:r>
              <a:endParaRPr lang="da-DK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E0D38709-FDF0-4986-DC2F-603F058CC62F}"/>
                </a:ext>
              </a:extLst>
            </p:cNvPr>
            <p:cNvSpPr txBox="1"/>
            <p:nvPr/>
          </p:nvSpPr>
          <p:spPr>
            <a:xfrm>
              <a:off x="10206039" y="2375355"/>
              <a:ext cx="1371600" cy="43088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4320000" algn="r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</a:rPr>
                <a:t>HP ESBM 0 – 10 days</a:t>
              </a:r>
              <a:endParaRPr lang="da-DK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8D0885B-C472-335C-0E5B-7871AD984D44}"/>
              </a:ext>
            </a:extLst>
          </p:cNvPr>
          <p:cNvSpPr txBox="1"/>
          <p:nvPr/>
        </p:nvSpPr>
        <p:spPr>
          <a:xfrm>
            <a:off x="6427666" y="6152203"/>
            <a:ext cx="5239108" cy="415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3800"/>
              </a:lnSpc>
              <a:tabLst>
                <a:tab pos="4320000" algn="r"/>
              </a:tabLst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*Indicate statistically significant differences (P&lt;0.05)</a:t>
            </a:r>
            <a:endParaRPr lang="da-DK" sz="1600" dirty="0" err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64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9D85F-1E54-4A64-CA5B-407562326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C56868-D3FE-ED7F-74BF-3876D7B204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3525C3-E21C-6969-2DAC-C8702EFAC253}"/>
              </a:ext>
            </a:extLst>
          </p:cNvPr>
          <p:cNvSpPr txBox="1"/>
          <p:nvPr/>
        </p:nvSpPr>
        <p:spPr>
          <a:xfrm>
            <a:off x="3309515" y="6183008"/>
            <a:ext cx="1418719" cy="3319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900" b="0" i="0" u="none" strike="noStrike" kern="1200" cap="none" spc="0" baseline="0">
              <a:solidFill>
                <a:srgbClr val="327346"/>
              </a:solidFill>
              <a:uFillTx/>
              <a:latin typeface="Arial" pitchFamily="34"/>
            </a:endParaRP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175304D5-D911-A00E-CDCF-AC0DB2FFAF3B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ptos" panose="020B0004020202020204" pitchFamily="34" charset="0"/>
              </a:rPr>
              <a:t>Higher expression of amino acid transporters at day 10 </a:t>
            </a:r>
            <a:endParaRPr lang="da-DK" sz="2800" b="1" dirty="0">
              <a:latin typeface="Aptos" panose="020B0004020202020204" pitchFamily="34" charset="0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9E0731F7-5BA9-5969-7924-8C440A54C6D5}"/>
              </a:ext>
            </a:extLst>
          </p:cNvPr>
          <p:cNvGrpSpPr/>
          <p:nvPr/>
        </p:nvGrpSpPr>
        <p:grpSpPr>
          <a:xfrm>
            <a:off x="8947950" y="1960988"/>
            <a:ext cx="2110912" cy="690138"/>
            <a:chOff x="9957267" y="2116104"/>
            <a:chExt cx="1620372" cy="690138"/>
          </a:xfrm>
        </p:grpSpPr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781582B0-F1A7-9527-8E92-48B1908CD93C}"/>
                </a:ext>
              </a:extLst>
            </p:cNvPr>
            <p:cNvSpPr/>
            <p:nvPr/>
          </p:nvSpPr>
          <p:spPr>
            <a:xfrm>
              <a:off x="9957267" y="2147623"/>
              <a:ext cx="152403" cy="152403"/>
            </a:xfrm>
            <a:prstGeom prst="rect">
              <a:avLst/>
            </a:prstGeom>
            <a:solidFill>
              <a:srgbClr val="23372C"/>
            </a:solidFill>
            <a:ln w="12701" cap="flat">
              <a:solidFill>
                <a:srgbClr val="08110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47F19337-7B07-8CF1-517B-A64F7BA5691E}"/>
                </a:ext>
              </a:extLst>
            </p:cNvPr>
            <p:cNvSpPr/>
            <p:nvPr/>
          </p:nvSpPr>
          <p:spPr>
            <a:xfrm>
              <a:off x="9957267" y="2406691"/>
              <a:ext cx="152403" cy="152403"/>
            </a:xfrm>
            <a:prstGeom prst="rect">
              <a:avLst/>
            </a:prstGeom>
            <a:solidFill>
              <a:srgbClr val="327346"/>
            </a:solidFill>
            <a:ln w="12701" cap="flat">
              <a:solidFill>
                <a:srgbClr val="08110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DD3B18BB-FCAD-4B76-6235-9726DDDDCA3E}"/>
                </a:ext>
              </a:extLst>
            </p:cNvPr>
            <p:cNvSpPr txBox="1"/>
            <p:nvPr/>
          </p:nvSpPr>
          <p:spPr>
            <a:xfrm>
              <a:off x="10206039" y="2116104"/>
              <a:ext cx="1371600" cy="21544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4320000" algn="r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Control</a:t>
              </a:r>
              <a:endParaRPr lang="da-DK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49FF0780-D2DF-C4F2-D2F2-2EDC217F9733}"/>
                </a:ext>
              </a:extLst>
            </p:cNvPr>
            <p:cNvSpPr txBox="1"/>
            <p:nvPr/>
          </p:nvSpPr>
          <p:spPr>
            <a:xfrm>
              <a:off x="10206039" y="2375355"/>
              <a:ext cx="1371600" cy="43088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4320000" algn="r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</a:rPr>
                <a:t>HP ESBM 0 – 10 days</a:t>
              </a:r>
              <a:endParaRPr lang="da-DK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2DC413-5142-178B-414D-AEE9DA75E529}"/>
              </a:ext>
            </a:extLst>
          </p:cNvPr>
          <p:cNvSpPr txBox="1"/>
          <p:nvPr/>
        </p:nvSpPr>
        <p:spPr>
          <a:xfrm>
            <a:off x="6427666" y="6152203"/>
            <a:ext cx="5239108" cy="415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3800"/>
              </a:lnSpc>
              <a:tabLst>
                <a:tab pos="4320000" algn="r"/>
              </a:tabLst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*Indicate statistically significant differences (P&lt;0.05)</a:t>
            </a:r>
            <a:endParaRPr lang="da-DK" sz="1600" dirty="0" err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" name="Chart 6">
            <a:extLst>
              <a:ext uri="{FF2B5EF4-FFF2-40B4-BE49-F238E27FC236}">
                <a16:creationId xmlns:a16="http://schemas.microsoft.com/office/drawing/2014/main" id="{1366D7CF-2866-C196-6C63-65FC6CA764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3019981"/>
              </p:ext>
            </p:extLst>
          </p:nvPr>
        </p:nvGraphicFramePr>
        <p:xfrm>
          <a:off x="1476375" y="2423982"/>
          <a:ext cx="8582026" cy="3913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EEFEA01-06A2-3E09-4F7B-DB0E9CA5D62E}"/>
              </a:ext>
            </a:extLst>
          </p:cNvPr>
          <p:cNvSpPr txBox="1"/>
          <p:nvPr/>
        </p:nvSpPr>
        <p:spPr>
          <a:xfrm>
            <a:off x="154798" y="6605109"/>
            <a:ext cx="148171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327346"/>
                </a:solidFill>
                <a:uFillTx/>
                <a:latin typeface="Aptos"/>
              </a:rPr>
              <a:t>Ma et al., 2024</a:t>
            </a:r>
            <a:endParaRPr lang="da-DK" sz="1400" b="1" i="0" u="none" strike="noStrike" kern="1200" cap="none" spc="0" baseline="0" dirty="0">
              <a:solidFill>
                <a:srgbClr val="327346"/>
              </a:solidFill>
              <a:uFillTx/>
              <a:latin typeface="Apto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CFE88E-58D4-168B-FC23-DD6D687470B9}"/>
              </a:ext>
            </a:extLst>
          </p:cNvPr>
          <p:cNvSpPr/>
          <p:nvPr/>
        </p:nvSpPr>
        <p:spPr>
          <a:xfrm>
            <a:off x="766762" y="1537859"/>
            <a:ext cx="4106689" cy="638570"/>
          </a:xfrm>
          <a:prstGeom prst="roundRect">
            <a:avLst/>
          </a:prstGeom>
          <a:solidFill>
            <a:srgbClr val="3273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Protein Kinetics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FFFFFF"/>
                </a:solidFill>
                <a:latin typeface="Aptos" panose="020B0004020202020204" pitchFamily="34" charset="0"/>
              </a:rPr>
              <a:t>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 – Absorption</a:t>
            </a:r>
          </a:p>
        </p:txBody>
      </p:sp>
    </p:spTree>
    <p:extLst>
      <p:ext uri="{BB962C8B-B14F-4D97-AF65-F5344CB8AC3E}">
        <p14:creationId xmlns:p14="http://schemas.microsoft.com/office/powerpoint/2010/main" val="1945430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EFB5-3F91-CEF5-6F1B-CD5AF8019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8931A3-E050-7EB1-673D-33C1A68C7C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C322E8-CE4F-12EB-1E3A-F3A3DB273D3E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ptos" panose="020B0004020202020204" pitchFamily="34" charset="0"/>
              </a:rPr>
              <a:t>Higher serum amino acids at day 10</a:t>
            </a:r>
            <a:endParaRPr lang="da-DK" sz="2800" b="1" dirty="0">
              <a:latin typeface="Aptos" panose="020B0004020202020204" pitchFamily="34" charset="0"/>
            </a:endParaRP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BC914D15-7C88-767E-35E9-9C80C86A28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1116543"/>
              </p:ext>
            </p:extLst>
          </p:nvPr>
        </p:nvGraphicFramePr>
        <p:xfrm>
          <a:off x="1495425" y="2206625"/>
          <a:ext cx="8610600" cy="3945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9">
            <a:extLst>
              <a:ext uri="{FF2B5EF4-FFF2-40B4-BE49-F238E27FC236}">
                <a16:creationId xmlns:a16="http://schemas.microsoft.com/office/drawing/2014/main" id="{2706071C-50FA-C521-DDAC-D8F70B7B07AE}"/>
              </a:ext>
            </a:extLst>
          </p:cNvPr>
          <p:cNvGrpSpPr/>
          <p:nvPr/>
        </p:nvGrpSpPr>
        <p:grpSpPr>
          <a:xfrm>
            <a:off x="8947950" y="1960988"/>
            <a:ext cx="2110912" cy="690138"/>
            <a:chOff x="9957267" y="2116104"/>
            <a:chExt cx="1620372" cy="690138"/>
          </a:xfrm>
        </p:grpSpPr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11C7ADE0-9CD1-FDBC-D4C3-F0F95D49DB44}"/>
                </a:ext>
              </a:extLst>
            </p:cNvPr>
            <p:cNvSpPr/>
            <p:nvPr/>
          </p:nvSpPr>
          <p:spPr>
            <a:xfrm>
              <a:off x="9957267" y="2147623"/>
              <a:ext cx="152403" cy="152403"/>
            </a:xfrm>
            <a:prstGeom prst="rect">
              <a:avLst/>
            </a:prstGeom>
            <a:solidFill>
              <a:srgbClr val="23372C"/>
            </a:solidFill>
            <a:ln w="12701" cap="flat">
              <a:solidFill>
                <a:srgbClr val="08110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B9B62DE8-0C88-398D-4271-283E93F1F722}"/>
                </a:ext>
              </a:extLst>
            </p:cNvPr>
            <p:cNvSpPr/>
            <p:nvPr/>
          </p:nvSpPr>
          <p:spPr>
            <a:xfrm>
              <a:off x="9957267" y="2406691"/>
              <a:ext cx="152403" cy="152403"/>
            </a:xfrm>
            <a:prstGeom prst="rect">
              <a:avLst/>
            </a:prstGeom>
            <a:solidFill>
              <a:srgbClr val="327346"/>
            </a:solidFill>
            <a:ln w="12701" cap="flat">
              <a:solidFill>
                <a:srgbClr val="08110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3FF1AA3D-5138-F44A-5894-2F41FFC1930F}"/>
                </a:ext>
              </a:extLst>
            </p:cNvPr>
            <p:cNvSpPr txBox="1"/>
            <p:nvPr/>
          </p:nvSpPr>
          <p:spPr>
            <a:xfrm>
              <a:off x="10206039" y="2116104"/>
              <a:ext cx="1371600" cy="21544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4320000" algn="r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Control</a:t>
              </a:r>
              <a:endParaRPr lang="da-DK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0290AA67-7864-24B3-3108-D488A8305C03}"/>
                </a:ext>
              </a:extLst>
            </p:cNvPr>
            <p:cNvSpPr txBox="1"/>
            <p:nvPr/>
          </p:nvSpPr>
          <p:spPr>
            <a:xfrm>
              <a:off x="10206039" y="2375355"/>
              <a:ext cx="1371600" cy="43088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4320000" algn="r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</a:rPr>
                <a:t>HP ESBM 0 – 10 days</a:t>
              </a:r>
              <a:endParaRPr lang="da-DK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CDDA51-1E4B-1758-A1D8-A43383DA2C72}"/>
              </a:ext>
            </a:extLst>
          </p:cNvPr>
          <p:cNvSpPr txBox="1"/>
          <p:nvPr/>
        </p:nvSpPr>
        <p:spPr>
          <a:xfrm>
            <a:off x="6427666" y="6152203"/>
            <a:ext cx="5239108" cy="415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3800"/>
              </a:lnSpc>
              <a:tabLst>
                <a:tab pos="4320000" algn="r"/>
              </a:tabLst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*Indicate statistically significant differences (P&lt;0.05)</a:t>
            </a:r>
            <a:endParaRPr lang="da-DK" sz="1600" dirty="0" err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1406CC0-7DAA-B68C-8F10-85EBFD3C0932}"/>
              </a:ext>
            </a:extLst>
          </p:cNvPr>
          <p:cNvSpPr txBox="1"/>
          <p:nvPr/>
        </p:nvSpPr>
        <p:spPr>
          <a:xfrm>
            <a:off x="154798" y="6605109"/>
            <a:ext cx="148171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327346"/>
                </a:solidFill>
                <a:uFillTx/>
                <a:latin typeface="Aptos"/>
              </a:rPr>
              <a:t>Ma et al., 2024</a:t>
            </a:r>
            <a:endParaRPr lang="da-DK" sz="1400" b="1" i="0" u="none" strike="noStrike" kern="1200" cap="none" spc="0" baseline="0" dirty="0">
              <a:solidFill>
                <a:srgbClr val="327346"/>
              </a:solidFill>
              <a:uFillTx/>
              <a:latin typeface="Apto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A00D5F-9E23-D96A-4442-C0E39AEAD230}"/>
              </a:ext>
            </a:extLst>
          </p:cNvPr>
          <p:cNvSpPr/>
          <p:nvPr/>
        </p:nvSpPr>
        <p:spPr>
          <a:xfrm>
            <a:off x="766762" y="1537859"/>
            <a:ext cx="4106689" cy="638570"/>
          </a:xfrm>
          <a:prstGeom prst="roundRect">
            <a:avLst/>
          </a:prstGeom>
          <a:solidFill>
            <a:srgbClr val="3273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Protein Kinetics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3 – Portal circulation of amino aids</a:t>
            </a:r>
          </a:p>
        </p:txBody>
      </p:sp>
    </p:spTree>
    <p:extLst>
      <p:ext uri="{BB962C8B-B14F-4D97-AF65-F5344CB8AC3E}">
        <p14:creationId xmlns:p14="http://schemas.microsoft.com/office/powerpoint/2010/main" val="2337006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2E457-FCE8-BA48-8E13-66220CD10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90B422-C6F7-32F1-210E-CBA5AB4ECF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303065C2-6955-0B26-63B4-D2CA01943874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7346"/>
                </a:solidFill>
                <a:effectLst/>
                <a:uLnTx/>
                <a:uFillTx/>
                <a:latin typeface="Aptos" panose="020B0004020202020204" pitchFamily="34" charset="0"/>
              </a:rPr>
              <a:t>Improved performance</a:t>
            </a: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3616FBC7-BF40-FB4D-5352-ACC3CB987CA5}"/>
              </a:ext>
            </a:extLst>
          </p:cNvPr>
          <p:cNvGrpSpPr/>
          <p:nvPr/>
        </p:nvGrpSpPr>
        <p:grpSpPr>
          <a:xfrm>
            <a:off x="8947950" y="1960988"/>
            <a:ext cx="2110912" cy="690138"/>
            <a:chOff x="9957267" y="2116104"/>
            <a:chExt cx="1620372" cy="690138"/>
          </a:xfrm>
        </p:grpSpPr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737F794E-8EC4-5ED5-6AC3-C44932448F2C}"/>
                </a:ext>
              </a:extLst>
            </p:cNvPr>
            <p:cNvSpPr/>
            <p:nvPr/>
          </p:nvSpPr>
          <p:spPr>
            <a:xfrm>
              <a:off x="9957267" y="2147623"/>
              <a:ext cx="152403" cy="152403"/>
            </a:xfrm>
            <a:prstGeom prst="rect">
              <a:avLst/>
            </a:prstGeom>
            <a:solidFill>
              <a:srgbClr val="23372C"/>
            </a:solidFill>
            <a:ln w="12701" cap="flat">
              <a:solidFill>
                <a:srgbClr val="08110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BC04423A-3CE4-4D88-4CD1-6979D029AF6D}"/>
                </a:ext>
              </a:extLst>
            </p:cNvPr>
            <p:cNvSpPr/>
            <p:nvPr/>
          </p:nvSpPr>
          <p:spPr>
            <a:xfrm>
              <a:off x="9957267" y="2406691"/>
              <a:ext cx="152403" cy="152403"/>
            </a:xfrm>
            <a:prstGeom prst="rect">
              <a:avLst/>
            </a:prstGeom>
            <a:solidFill>
              <a:srgbClr val="327346"/>
            </a:solidFill>
            <a:ln w="12701" cap="flat">
              <a:solidFill>
                <a:srgbClr val="08110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B254A708-86CE-B642-94F7-92FC147F1253}"/>
                </a:ext>
              </a:extLst>
            </p:cNvPr>
            <p:cNvSpPr txBox="1"/>
            <p:nvPr/>
          </p:nvSpPr>
          <p:spPr>
            <a:xfrm>
              <a:off x="10206039" y="2116104"/>
              <a:ext cx="1371600" cy="21544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>
                <a:tabLst>
                  <a:tab pos="4320000" algn="r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>
                  <a:solidFill>
                    <a:srgbClr val="000000"/>
                  </a:solidFill>
                  <a:latin typeface="Arial" pitchFamily="34"/>
                </a:rPr>
                <a:t>Control</a:t>
              </a:r>
              <a:endParaRPr lang="da-DK" sz="1400">
                <a:solidFill>
                  <a:srgbClr val="000000"/>
                </a:solidFill>
                <a:latin typeface="Arial" pitchFamily="34"/>
              </a:endParaRP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C4F55248-8A71-E3B9-FCD8-1680BFBB729C}"/>
                </a:ext>
              </a:extLst>
            </p:cNvPr>
            <p:cNvSpPr txBox="1"/>
            <p:nvPr/>
          </p:nvSpPr>
          <p:spPr>
            <a:xfrm>
              <a:off x="10206039" y="2375355"/>
              <a:ext cx="1371600" cy="43088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>
                <a:tabLst>
                  <a:tab pos="4320000" algn="r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dirty="0">
                  <a:solidFill>
                    <a:srgbClr val="000000"/>
                  </a:solidFill>
                  <a:latin typeface="Arial" pitchFamily="34"/>
                </a:rPr>
                <a:t>HP ESBM 0 – 10 days</a:t>
              </a:r>
              <a:endParaRPr lang="da-DK" sz="1400" dirty="0">
                <a:solidFill>
                  <a:srgbClr val="000000"/>
                </a:solidFill>
                <a:latin typeface="Arial" pitchFamily="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EC661A2-842B-7BCD-67C2-7B4FC2A395D8}"/>
              </a:ext>
            </a:extLst>
          </p:cNvPr>
          <p:cNvSpPr txBox="1"/>
          <p:nvPr/>
        </p:nvSpPr>
        <p:spPr>
          <a:xfrm>
            <a:off x="6427666" y="6152203"/>
            <a:ext cx="5239108" cy="415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800"/>
              </a:lnSpc>
              <a:tabLst>
                <a:tab pos="4320000" algn="r"/>
              </a:tabLs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*Indicate statistically significant differences (P&lt;0.05)</a:t>
            </a:r>
            <a:endParaRPr lang="da-DK" sz="1600" dirty="0" err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03AF68A-5AAC-F080-B404-7F7CD8464AA5}"/>
              </a:ext>
            </a:extLst>
          </p:cNvPr>
          <p:cNvGraphicFramePr>
            <a:graphicFrameLocks/>
          </p:cNvGraphicFramePr>
          <p:nvPr/>
        </p:nvGraphicFramePr>
        <p:xfrm>
          <a:off x="2337779" y="2260686"/>
          <a:ext cx="7373567" cy="4339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9D0A151-D718-D2EE-FDA9-B3C1C1E6868E}"/>
              </a:ext>
            </a:extLst>
          </p:cNvPr>
          <p:cNvSpPr txBox="1"/>
          <p:nvPr/>
        </p:nvSpPr>
        <p:spPr>
          <a:xfrm>
            <a:off x="4873451" y="4783015"/>
            <a:ext cx="1316334" cy="40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800"/>
              </a:lnSpc>
              <a:tabLst>
                <a:tab pos="4320000" algn="r"/>
              </a:tabLst>
            </a:pPr>
            <a:r>
              <a:rPr lang="en-US" sz="1200" dirty="0">
                <a:solidFill>
                  <a:srgbClr val="327346"/>
                </a:solidFill>
                <a:latin typeface="Arial" panose="020B0604020202020204" pitchFamily="34" charset="0"/>
              </a:rPr>
              <a:t>+15 grams</a:t>
            </a:r>
            <a:endParaRPr lang="da-DK" sz="1200" dirty="0" err="1">
              <a:solidFill>
                <a:srgbClr val="327346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90722D-8089-1E8D-3E8D-93A1450C5EB9}"/>
              </a:ext>
            </a:extLst>
          </p:cNvPr>
          <p:cNvSpPr txBox="1"/>
          <p:nvPr/>
        </p:nvSpPr>
        <p:spPr>
          <a:xfrm>
            <a:off x="7955699" y="2842788"/>
            <a:ext cx="1316334" cy="40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800"/>
              </a:lnSpc>
              <a:tabLst>
                <a:tab pos="4320000" algn="r"/>
              </a:tabLst>
            </a:pPr>
            <a:r>
              <a:rPr lang="en-US" sz="1200" dirty="0">
                <a:solidFill>
                  <a:srgbClr val="327346"/>
                </a:solidFill>
                <a:latin typeface="Arial" panose="020B0604020202020204" pitchFamily="34" charset="0"/>
              </a:rPr>
              <a:t>+130 grams</a:t>
            </a:r>
            <a:endParaRPr lang="da-DK" sz="1200" dirty="0" err="1">
              <a:solidFill>
                <a:srgbClr val="327346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595B60-D737-8D1A-FA3C-5F3BB2FCAA2C}"/>
              </a:ext>
            </a:extLst>
          </p:cNvPr>
          <p:cNvSpPr/>
          <p:nvPr/>
        </p:nvSpPr>
        <p:spPr>
          <a:xfrm>
            <a:off x="766762" y="1537859"/>
            <a:ext cx="4106689" cy="638570"/>
          </a:xfrm>
          <a:prstGeom prst="roundRect">
            <a:avLst/>
          </a:prstGeom>
          <a:solidFill>
            <a:srgbClr val="3273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Protein Kinetics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4 – Tissue deposition/performance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C1015E6F-2F9B-0648-CB83-7C75B28A60C0}"/>
              </a:ext>
            </a:extLst>
          </p:cNvPr>
          <p:cNvSpPr txBox="1"/>
          <p:nvPr/>
        </p:nvSpPr>
        <p:spPr>
          <a:xfrm>
            <a:off x="154798" y="6605109"/>
            <a:ext cx="148171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327346"/>
                </a:solidFill>
                <a:uFillTx/>
                <a:latin typeface="Aptos"/>
              </a:rPr>
              <a:t>Ma et al., 2024</a:t>
            </a:r>
            <a:endParaRPr lang="da-DK" sz="1400" b="1" i="0" u="none" strike="noStrike" kern="1200" cap="none" spc="0" baseline="0" dirty="0">
              <a:solidFill>
                <a:srgbClr val="327346"/>
              </a:solidFill>
              <a:uFillTx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95481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1E6DE-D7AF-F637-8895-315E34B06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BE7BBC-D9EB-71E2-8AFC-4F6343B0A9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A32D8FE1-78ED-F6AC-F11B-BD5CA4A23384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ptos" panose="020B0004020202020204" pitchFamily="34" charset="0"/>
              </a:rPr>
              <a:t>Improved gut health biomarkers</a:t>
            </a:r>
            <a:endParaRPr lang="da-DK" sz="2800" b="1" dirty="0">
              <a:latin typeface="Aptos" panose="020B0004020202020204" pitchFamily="34" charset="0"/>
            </a:endParaRPr>
          </a:p>
        </p:txBody>
      </p:sp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BC73D1F0-6018-3A40-6CD1-1AE80793C043}"/>
              </a:ext>
            </a:extLst>
          </p:cNvPr>
          <p:cNvCxnSpPr>
            <a:cxnSpLocks/>
          </p:cNvCxnSpPr>
          <p:nvPr/>
        </p:nvCxnSpPr>
        <p:spPr>
          <a:xfrm>
            <a:off x="5952918" y="1992507"/>
            <a:ext cx="0" cy="4038642"/>
          </a:xfrm>
          <a:prstGeom prst="straightConnector1">
            <a:avLst/>
          </a:prstGeom>
          <a:noFill/>
          <a:ln w="6345" cap="flat">
            <a:solidFill>
              <a:srgbClr val="23372C"/>
            </a:solidFill>
            <a:prstDash val="solid"/>
            <a:miter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84EEB7-F58A-0BE7-D9E7-C1DE57FAD2FE}"/>
              </a:ext>
            </a:extLst>
          </p:cNvPr>
          <p:cNvSpPr txBox="1"/>
          <p:nvPr/>
        </p:nvSpPr>
        <p:spPr>
          <a:xfrm>
            <a:off x="6427666" y="6152203"/>
            <a:ext cx="5239108" cy="415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3800"/>
              </a:lnSpc>
              <a:tabLst>
                <a:tab pos="4320000" algn="r"/>
              </a:tabLst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*Indicate statistically significant differences (P&lt;0.05)</a:t>
            </a:r>
            <a:endParaRPr lang="da-DK" sz="1600" dirty="0" err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6C6D20A-5DCC-E0C7-254C-85EEBAD502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057744"/>
              </p:ext>
            </p:extLst>
          </p:nvPr>
        </p:nvGraphicFramePr>
        <p:xfrm>
          <a:off x="1619253" y="2164894"/>
          <a:ext cx="8439148" cy="3973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314BE69-7A09-7970-D5EB-2FB323B52268}"/>
              </a:ext>
            </a:extLst>
          </p:cNvPr>
          <p:cNvSpPr/>
          <p:nvPr/>
        </p:nvSpPr>
        <p:spPr>
          <a:xfrm>
            <a:off x="766762" y="1537859"/>
            <a:ext cx="4106689" cy="638570"/>
          </a:xfrm>
          <a:prstGeom prst="roundRect">
            <a:avLst/>
          </a:prstGeom>
          <a:solidFill>
            <a:srgbClr val="3273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Protein Kinetics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4 – </a:t>
            </a:r>
            <a:r>
              <a:rPr lang="en-US" b="1" kern="0" dirty="0">
                <a:solidFill>
                  <a:srgbClr val="FFFFFF"/>
                </a:solidFill>
                <a:latin typeface="Aptos" panose="020B0004020202020204" pitchFamily="34" charset="0"/>
              </a:rPr>
              <a:t>Tissue deposition/performance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DC7D5381-D70E-0FD4-A245-2A69653AB061}"/>
              </a:ext>
            </a:extLst>
          </p:cNvPr>
          <p:cNvGrpSpPr/>
          <p:nvPr/>
        </p:nvGrpSpPr>
        <p:grpSpPr>
          <a:xfrm>
            <a:off x="8947950" y="1960988"/>
            <a:ext cx="2110912" cy="690138"/>
            <a:chOff x="9957267" y="2116104"/>
            <a:chExt cx="1620372" cy="690138"/>
          </a:xfrm>
        </p:grpSpPr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D6277AEA-B477-828A-3768-0B6C79684F06}"/>
                </a:ext>
              </a:extLst>
            </p:cNvPr>
            <p:cNvSpPr/>
            <p:nvPr/>
          </p:nvSpPr>
          <p:spPr>
            <a:xfrm>
              <a:off x="9957267" y="2147623"/>
              <a:ext cx="152403" cy="152403"/>
            </a:xfrm>
            <a:prstGeom prst="rect">
              <a:avLst/>
            </a:prstGeom>
            <a:solidFill>
              <a:srgbClr val="23372C"/>
            </a:solidFill>
            <a:ln w="12701" cap="flat">
              <a:solidFill>
                <a:srgbClr val="08110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613546F2-A72C-0892-C317-E0C18BE075E3}"/>
                </a:ext>
              </a:extLst>
            </p:cNvPr>
            <p:cNvSpPr/>
            <p:nvPr/>
          </p:nvSpPr>
          <p:spPr>
            <a:xfrm>
              <a:off x="9957267" y="2406691"/>
              <a:ext cx="152403" cy="152403"/>
            </a:xfrm>
            <a:prstGeom prst="rect">
              <a:avLst/>
            </a:prstGeom>
            <a:solidFill>
              <a:srgbClr val="327346"/>
            </a:solidFill>
            <a:ln w="12701" cap="flat">
              <a:solidFill>
                <a:srgbClr val="08110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124A7205-D690-2FD0-67C7-B83D43BE47A3}"/>
                </a:ext>
              </a:extLst>
            </p:cNvPr>
            <p:cNvSpPr txBox="1"/>
            <p:nvPr/>
          </p:nvSpPr>
          <p:spPr>
            <a:xfrm>
              <a:off x="10206039" y="2116104"/>
              <a:ext cx="1371600" cy="21544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4320000" algn="r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</a:rPr>
                <a:t>Control</a:t>
              </a:r>
              <a:endParaRPr lang="da-DK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1E6A2E88-338A-E0C4-5F29-09D9D0AA10C9}"/>
                </a:ext>
              </a:extLst>
            </p:cNvPr>
            <p:cNvSpPr txBox="1"/>
            <p:nvPr/>
          </p:nvSpPr>
          <p:spPr>
            <a:xfrm>
              <a:off x="10206039" y="2375355"/>
              <a:ext cx="1371600" cy="43088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4320000" algn="r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</a:rPr>
                <a:t>HP ESBM 0 – 10 days</a:t>
              </a:r>
              <a:endParaRPr lang="da-DK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endParaRPr>
            </a:p>
          </p:txBody>
        </p:sp>
      </p:grpSp>
      <p:sp>
        <p:nvSpPr>
          <p:cNvPr id="11" name="TextBox 13">
            <a:extLst>
              <a:ext uri="{FF2B5EF4-FFF2-40B4-BE49-F238E27FC236}">
                <a16:creationId xmlns:a16="http://schemas.microsoft.com/office/drawing/2014/main" id="{9550E838-B575-92E5-A7FF-1C3187CFA188}"/>
              </a:ext>
            </a:extLst>
          </p:cNvPr>
          <p:cNvSpPr txBox="1"/>
          <p:nvPr/>
        </p:nvSpPr>
        <p:spPr>
          <a:xfrm>
            <a:off x="154798" y="6605109"/>
            <a:ext cx="148171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327346"/>
                </a:solidFill>
                <a:uFillTx/>
                <a:latin typeface="Aptos"/>
              </a:rPr>
              <a:t>Ma et al., 2024</a:t>
            </a:r>
            <a:endParaRPr lang="da-DK" sz="1400" b="1" i="0" u="none" strike="noStrike" kern="1200" cap="none" spc="0" baseline="0" dirty="0">
              <a:solidFill>
                <a:srgbClr val="327346"/>
              </a:solidFill>
              <a:uFillTx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942265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DDA62-D7A1-EC44-09DB-FAD7B40F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7362B1-6D05-2863-F82E-7EF6C4373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776EB348-B699-C268-AE77-A053DCE79A86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734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Protein kinetics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2734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vivo –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734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results</a:t>
            </a: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3" name="Content Placeholder 6" descr="A row of cells with brown ovals&#10;&#10;AI-generated content may be incorrect.">
            <a:extLst>
              <a:ext uri="{FF2B5EF4-FFF2-40B4-BE49-F238E27FC236}">
                <a16:creationId xmlns:a16="http://schemas.microsoft.com/office/drawing/2014/main" id="{47E585A6-0487-5A3C-5AA1-FFC12E0AF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87339" y="2543902"/>
            <a:ext cx="6574971" cy="3395344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02E8CCD8-015D-CB7D-768D-8817DC6B6693}"/>
              </a:ext>
            </a:extLst>
          </p:cNvPr>
          <p:cNvSpPr/>
          <p:nvPr/>
        </p:nvSpPr>
        <p:spPr>
          <a:xfrm>
            <a:off x="3997766" y="2800459"/>
            <a:ext cx="224246" cy="430887"/>
          </a:xfrm>
          <a:prstGeom prst="ellipse">
            <a:avLst/>
          </a:prstGeom>
          <a:solidFill>
            <a:srgbClr val="A0B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PEPT1</a:t>
            </a:r>
            <a:endParaRPr kumimoji="0" lang="da-DK" sz="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0BAB255-D5EF-C3DB-1920-FEFB5C30FC64}"/>
              </a:ext>
            </a:extLst>
          </p:cNvPr>
          <p:cNvSpPr/>
          <p:nvPr/>
        </p:nvSpPr>
        <p:spPr>
          <a:xfrm>
            <a:off x="3929137" y="4912221"/>
            <a:ext cx="200995" cy="252551"/>
          </a:xfrm>
          <a:prstGeom prst="ellipse">
            <a:avLst/>
          </a:prstGeom>
          <a:solidFill>
            <a:srgbClr val="A0BEA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A1C3C6-E3DA-826E-66EB-72ED939253E0}"/>
              </a:ext>
            </a:extLst>
          </p:cNvPr>
          <p:cNvGrpSpPr/>
          <p:nvPr/>
        </p:nvGrpSpPr>
        <p:grpSpPr>
          <a:xfrm>
            <a:off x="7216382" y="1846247"/>
            <a:ext cx="2408686" cy="646331"/>
            <a:chOff x="7025882" y="1846247"/>
            <a:chExt cx="2408686" cy="646331"/>
          </a:xfrm>
        </p:grpSpPr>
        <p:sp>
          <p:nvSpPr>
            <p:cNvPr id="37" name="Right Brace 36">
              <a:extLst>
                <a:ext uri="{FF2B5EF4-FFF2-40B4-BE49-F238E27FC236}">
                  <a16:creationId xmlns:a16="http://schemas.microsoft.com/office/drawing/2014/main" id="{0DFFC5A1-C3D5-319A-68A6-223C4C8FAF44}"/>
                </a:ext>
              </a:extLst>
            </p:cNvPr>
            <p:cNvSpPr/>
            <p:nvPr/>
          </p:nvSpPr>
          <p:spPr>
            <a:xfrm>
              <a:off x="7025882" y="1973204"/>
              <a:ext cx="313508" cy="478980"/>
            </a:xfrm>
            <a:prstGeom prst="rightBrace">
              <a:avLst/>
            </a:prstGeom>
            <a:noFill/>
            <a:ln w="19050" cap="flat" cmpd="sng" algn="ctr">
              <a:solidFill>
                <a:srgbClr val="3273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>
                <a:ln>
                  <a:noFill/>
                </a:ln>
                <a:solidFill>
                  <a:srgbClr val="3273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CEA614-0BC4-C952-EF4C-9CFDF31EE48F}"/>
                </a:ext>
              </a:extLst>
            </p:cNvPr>
            <p:cNvSpPr txBox="1"/>
            <p:nvPr/>
          </p:nvSpPr>
          <p:spPr>
            <a:xfrm>
              <a:off x="7392201" y="1846247"/>
              <a:ext cx="204236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320000" algn="r"/>
                </a:tabLst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Hydrolyzing: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proteins to peptides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320000" algn="r"/>
                </a:tabLst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peptides to amino acids</a:t>
              </a:r>
              <a:endParaRPr kumimoji="0" lang="da-DK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2734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C4B7170-E1B0-611E-EB5E-EB75B08368B8}"/>
              </a:ext>
            </a:extLst>
          </p:cNvPr>
          <p:cNvGrpSpPr/>
          <p:nvPr/>
        </p:nvGrpSpPr>
        <p:grpSpPr>
          <a:xfrm>
            <a:off x="1712394" y="1973204"/>
            <a:ext cx="5542053" cy="677108"/>
            <a:chOff x="1555637" y="1973204"/>
            <a:chExt cx="5542053" cy="6771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D665D67-69BA-7907-D97C-7A2C797C1532}"/>
                </a:ext>
              </a:extLst>
            </p:cNvPr>
            <p:cNvSpPr txBox="1"/>
            <p:nvPr/>
          </p:nvSpPr>
          <p:spPr>
            <a:xfrm>
              <a:off x="3108962" y="1973204"/>
              <a:ext cx="3988728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320000" algn="r"/>
                </a:tabLst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Increase in endogenous protease activity: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320000" algn="r"/>
                </a:tabLst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≈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2x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of the control group in all intestinal segments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>
                  <a:tab pos="4320000" algn="r"/>
                </a:tabLst>
                <a:defRPr/>
              </a:pPr>
              <a:endParaRPr kumimoji="0" lang="da-DK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27346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10FF5A0-510B-226B-A4DC-3139BFC90B98}"/>
                </a:ext>
              </a:extLst>
            </p:cNvPr>
            <p:cNvSpPr/>
            <p:nvPr/>
          </p:nvSpPr>
          <p:spPr>
            <a:xfrm>
              <a:off x="1555637" y="1992547"/>
              <a:ext cx="1468382" cy="478972"/>
            </a:xfrm>
            <a:prstGeom prst="roundRect">
              <a:avLst/>
            </a:prstGeom>
            <a:solidFill>
              <a:srgbClr val="3273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Protein Kinetics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1 - Digestion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15DA9643-EB9A-FE13-B2E4-7D3EFCCD1EFD}"/>
              </a:ext>
            </a:extLst>
          </p:cNvPr>
          <p:cNvSpPr/>
          <p:nvPr/>
        </p:nvSpPr>
        <p:spPr>
          <a:xfrm>
            <a:off x="4546451" y="2856561"/>
            <a:ext cx="200995" cy="252551"/>
          </a:xfrm>
          <a:prstGeom prst="ellipse">
            <a:avLst/>
          </a:prstGeom>
          <a:solidFill>
            <a:srgbClr val="A0B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BEE9267-02CD-B3E6-83CE-AFDDA14CF2BA}"/>
              </a:ext>
            </a:extLst>
          </p:cNvPr>
          <p:cNvSpPr/>
          <p:nvPr/>
        </p:nvSpPr>
        <p:spPr>
          <a:xfrm>
            <a:off x="7245739" y="4929952"/>
            <a:ext cx="200995" cy="252551"/>
          </a:xfrm>
          <a:prstGeom prst="ellipse">
            <a:avLst/>
          </a:prstGeom>
          <a:solidFill>
            <a:srgbClr val="A0BEA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E460C69-6AEE-2E3D-7354-B98FFD2EC171}"/>
              </a:ext>
            </a:extLst>
          </p:cNvPr>
          <p:cNvSpPr/>
          <p:nvPr/>
        </p:nvSpPr>
        <p:spPr>
          <a:xfrm>
            <a:off x="6027906" y="2835601"/>
            <a:ext cx="200995" cy="252551"/>
          </a:xfrm>
          <a:prstGeom prst="ellipse">
            <a:avLst/>
          </a:prstGeom>
          <a:solidFill>
            <a:srgbClr val="A0B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09BDC36-CD09-BB82-014A-0FC33DB6E0B0}"/>
              </a:ext>
            </a:extLst>
          </p:cNvPr>
          <p:cNvSpPr/>
          <p:nvPr/>
        </p:nvSpPr>
        <p:spPr>
          <a:xfrm>
            <a:off x="5742477" y="4907868"/>
            <a:ext cx="200995" cy="252551"/>
          </a:xfrm>
          <a:prstGeom prst="ellipse">
            <a:avLst/>
          </a:prstGeom>
          <a:solidFill>
            <a:srgbClr val="A0BEA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6D5D710-172F-A75D-AB1F-42A418881987}"/>
              </a:ext>
            </a:extLst>
          </p:cNvPr>
          <p:cNvSpPr/>
          <p:nvPr/>
        </p:nvSpPr>
        <p:spPr>
          <a:xfrm>
            <a:off x="7778334" y="2818182"/>
            <a:ext cx="200995" cy="252551"/>
          </a:xfrm>
          <a:prstGeom prst="ellipse">
            <a:avLst/>
          </a:prstGeom>
          <a:solidFill>
            <a:srgbClr val="A0B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0C143B7-F474-A326-2B83-90495B037500}"/>
              </a:ext>
            </a:extLst>
          </p:cNvPr>
          <p:cNvSpPr/>
          <p:nvPr/>
        </p:nvSpPr>
        <p:spPr>
          <a:xfrm>
            <a:off x="7814292" y="4929952"/>
            <a:ext cx="200995" cy="252551"/>
          </a:xfrm>
          <a:prstGeom prst="ellipse">
            <a:avLst/>
          </a:prstGeom>
          <a:solidFill>
            <a:srgbClr val="A0BEA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75813BE-AFF6-91A9-CB5B-B6B7E992643B}"/>
              </a:ext>
            </a:extLst>
          </p:cNvPr>
          <p:cNvSpPr/>
          <p:nvPr/>
        </p:nvSpPr>
        <p:spPr>
          <a:xfrm>
            <a:off x="8209407" y="2831252"/>
            <a:ext cx="200995" cy="252551"/>
          </a:xfrm>
          <a:prstGeom prst="ellipse">
            <a:avLst/>
          </a:prstGeom>
          <a:solidFill>
            <a:srgbClr val="A0B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4968303-A6AE-CE77-21D7-2D2A168C20C9}"/>
              </a:ext>
            </a:extLst>
          </p:cNvPr>
          <p:cNvSpPr/>
          <p:nvPr/>
        </p:nvSpPr>
        <p:spPr>
          <a:xfrm>
            <a:off x="5012836" y="2750789"/>
            <a:ext cx="224246" cy="430887"/>
          </a:xfrm>
          <a:prstGeom prst="ellipse">
            <a:avLst/>
          </a:prstGeom>
          <a:solidFill>
            <a:srgbClr val="A0B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CAT1</a:t>
            </a:r>
            <a:endParaRPr kumimoji="0" lang="da-DK" sz="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9D64BE6-9FD0-9451-E1F4-C14DE33C7694}"/>
              </a:ext>
            </a:extLst>
          </p:cNvPr>
          <p:cNvSpPr/>
          <p:nvPr/>
        </p:nvSpPr>
        <p:spPr>
          <a:xfrm>
            <a:off x="4546451" y="4824237"/>
            <a:ext cx="224246" cy="430887"/>
          </a:xfrm>
          <a:prstGeom prst="ellipse">
            <a:avLst/>
          </a:prstGeom>
          <a:solidFill>
            <a:srgbClr val="A0BEA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LAT1</a:t>
            </a:r>
            <a:endParaRPr kumimoji="0" lang="da-DK" sz="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74A60A0-E5AE-1D37-7C9C-8732915B931D}"/>
              </a:ext>
            </a:extLst>
          </p:cNvPr>
          <p:cNvSpPr/>
          <p:nvPr/>
        </p:nvSpPr>
        <p:spPr>
          <a:xfrm>
            <a:off x="7109508" y="2783695"/>
            <a:ext cx="224246" cy="430887"/>
          </a:xfrm>
          <a:prstGeom prst="ellipse">
            <a:avLst/>
          </a:prstGeom>
          <a:solidFill>
            <a:srgbClr val="A0B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EAAT3</a:t>
            </a:r>
            <a:endParaRPr kumimoji="0" lang="da-DK" sz="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18E52A2-69E3-286F-41A1-5EAE165DA73D}"/>
              </a:ext>
            </a:extLst>
          </p:cNvPr>
          <p:cNvSpPr/>
          <p:nvPr/>
        </p:nvSpPr>
        <p:spPr>
          <a:xfrm>
            <a:off x="5045994" y="2756857"/>
            <a:ext cx="224246" cy="430887"/>
          </a:xfrm>
          <a:prstGeom prst="ellipse">
            <a:avLst/>
          </a:prstGeom>
          <a:solidFill>
            <a:srgbClr val="A0B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CAT1</a:t>
            </a:r>
            <a:endParaRPr kumimoji="0" lang="da-DK" sz="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EE3F36B-09DE-FC27-2694-5480809FF002}"/>
              </a:ext>
            </a:extLst>
          </p:cNvPr>
          <p:cNvSpPr/>
          <p:nvPr/>
        </p:nvSpPr>
        <p:spPr>
          <a:xfrm>
            <a:off x="6771014" y="4792428"/>
            <a:ext cx="224246" cy="430887"/>
          </a:xfrm>
          <a:prstGeom prst="ellipse">
            <a:avLst/>
          </a:prstGeom>
          <a:solidFill>
            <a:srgbClr val="A0BEA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LAT2</a:t>
            </a:r>
            <a:endParaRPr kumimoji="0" lang="da-DK" sz="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1ABB46-DCAC-5761-A382-184D071B0CE3}"/>
              </a:ext>
            </a:extLst>
          </p:cNvPr>
          <p:cNvGrpSpPr/>
          <p:nvPr/>
        </p:nvGrpSpPr>
        <p:grpSpPr>
          <a:xfrm>
            <a:off x="2071662" y="3408466"/>
            <a:ext cx="6503849" cy="478972"/>
            <a:chOff x="2071662" y="3408466"/>
            <a:chExt cx="6503849" cy="47897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D5C5778-1392-10BE-0914-F5EDF8716BE9}"/>
                </a:ext>
              </a:extLst>
            </p:cNvPr>
            <p:cNvSpPr/>
            <p:nvPr/>
          </p:nvSpPr>
          <p:spPr>
            <a:xfrm>
              <a:off x="2071662" y="3408466"/>
              <a:ext cx="1468382" cy="478972"/>
            </a:xfrm>
            <a:prstGeom prst="roundRect">
              <a:avLst/>
            </a:prstGeom>
            <a:solidFill>
              <a:srgbClr val="3273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Protein Kinetics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2 - Absorption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381095E-6B1D-04ED-1B65-EC1EE1160DC5}"/>
                </a:ext>
              </a:extLst>
            </p:cNvPr>
            <p:cNvSpPr txBox="1"/>
            <p:nvPr/>
          </p:nvSpPr>
          <p:spPr>
            <a:xfrm>
              <a:off x="3681294" y="3409407"/>
              <a:ext cx="489421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320000" algn="r"/>
                </a:tabLst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Increase in expression of peptide and amino acid transporters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320000" algn="r"/>
                </a:tabLst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≈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 2x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of the control group for PEPT1, LAT1, CAT1, EAAT3</a:t>
              </a:r>
              <a:endParaRPr kumimoji="0" lang="da-DK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27346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45F58A7-07C6-5257-EC02-2F102D604D7E}"/>
              </a:ext>
            </a:extLst>
          </p:cNvPr>
          <p:cNvGrpSpPr/>
          <p:nvPr/>
        </p:nvGrpSpPr>
        <p:grpSpPr>
          <a:xfrm>
            <a:off x="2429690" y="5218338"/>
            <a:ext cx="6931132" cy="707886"/>
            <a:chOff x="2429690" y="5218338"/>
            <a:chExt cx="6931132" cy="707886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1A8097F-8986-FE84-2CE1-DC0753E825D6}"/>
                </a:ext>
              </a:extLst>
            </p:cNvPr>
            <p:cNvSpPr/>
            <p:nvPr/>
          </p:nvSpPr>
          <p:spPr>
            <a:xfrm>
              <a:off x="2429690" y="5324424"/>
              <a:ext cx="2063939" cy="478972"/>
            </a:xfrm>
            <a:prstGeom prst="roundRect">
              <a:avLst/>
            </a:prstGeom>
            <a:solidFill>
              <a:srgbClr val="3273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Protein Kinetics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3 - Portal circulation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DCA0FBE-27EE-322C-5C73-D3F6937CE206}"/>
                </a:ext>
              </a:extLst>
            </p:cNvPr>
            <p:cNvSpPr txBox="1"/>
            <p:nvPr/>
          </p:nvSpPr>
          <p:spPr>
            <a:xfrm>
              <a:off x="4629697" y="5218338"/>
              <a:ext cx="4731125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320000" algn="r"/>
                </a:tabLst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Increase in blood amino acids: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320000" algn="r"/>
                </a:tabLst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≈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1.5x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 of the control group for total AA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320000" algn="r"/>
                </a:tabLst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≈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2x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of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7346"/>
                  </a:solidFill>
                  <a:effectLst/>
                  <a:uLnTx/>
                  <a:uFillTx/>
                </a:rPr>
                <a:t>the control group for lysine and arginine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8C3E090-1544-3BB7-C4C7-60C7390FE13B}"/>
              </a:ext>
            </a:extLst>
          </p:cNvPr>
          <p:cNvSpPr txBox="1"/>
          <p:nvPr/>
        </p:nvSpPr>
        <p:spPr>
          <a:xfrm>
            <a:off x="8575512" y="3470251"/>
            <a:ext cx="2302476" cy="1157764"/>
          </a:xfrm>
          <a:prstGeom prst="roundRect">
            <a:avLst/>
          </a:prstGeom>
          <a:solidFill>
            <a:srgbClr val="327346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20000" algn="r"/>
              </a:tabLst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Compared with SBM: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20000" algn="r"/>
              </a:tabLst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20% higher protein absorption in the proximal jejunum</a:t>
            </a:r>
            <a:endParaRPr kumimoji="0" lang="da-DK" sz="170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89A52331-FD80-AD42-32F1-C37A4513D3CD}"/>
              </a:ext>
            </a:extLst>
          </p:cNvPr>
          <p:cNvSpPr txBox="1"/>
          <p:nvPr/>
        </p:nvSpPr>
        <p:spPr>
          <a:xfrm>
            <a:off x="154798" y="6605109"/>
            <a:ext cx="148171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327346"/>
                </a:solidFill>
                <a:uFillTx/>
                <a:latin typeface="Aptos"/>
              </a:rPr>
              <a:t>Ma et al., 2024</a:t>
            </a:r>
            <a:endParaRPr lang="da-DK" sz="1400" b="1" i="0" u="none" strike="noStrike" kern="1200" cap="none" spc="0" baseline="0" dirty="0">
              <a:solidFill>
                <a:srgbClr val="327346"/>
              </a:solidFill>
              <a:uFillTx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7283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15D65-D970-BEA5-BD73-8153CB09B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943ED4B7-826F-2082-DD4B-1982D02C00E6}"/>
              </a:ext>
            </a:extLst>
          </p:cNvPr>
          <p:cNvSpPr txBox="1">
            <a:spLocks/>
          </p:cNvSpPr>
          <p:nvPr/>
        </p:nvSpPr>
        <p:spPr>
          <a:xfrm>
            <a:off x="766760" y="718462"/>
            <a:ext cx="10515600" cy="97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2"/>
                </a:solidFill>
                <a:latin typeface="Aptos" panose="020B0004020202020204" pitchFamily="34" charset="0"/>
              </a:rPr>
              <a:t>Improvements increase the pressure during the starter period</a:t>
            </a:r>
            <a:endParaRPr lang="da-DK" sz="2800" b="1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7" name="Content Placeholder 10">
            <a:extLst>
              <a:ext uri="{FF2B5EF4-FFF2-40B4-BE49-F238E27FC236}">
                <a16:creationId xmlns:a16="http://schemas.microsoft.com/office/drawing/2014/main" id="{55BD23EA-6658-25C2-9BA9-470AE31543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863062"/>
              </p:ext>
            </p:extLst>
          </p:nvPr>
        </p:nvGraphicFramePr>
        <p:xfrm>
          <a:off x="838200" y="1825625"/>
          <a:ext cx="583531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2">
            <a:extLst>
              <a:ext uri="{FF2B5EF4-FFF2-40B4-BE49-F238E27FC236}">
                <a16:creationId xmlns:a16="http://schemas.microsoft.com/office/drawing/2014/main" id="{41A4CB85-FB45-BFC3-31A1-632860BF2E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8583353"/>
              </p:ext>
            </p:extLst>
          </p:nvPr>
        </p:nvGraphicFramePr>
        <p:xfrm>
          <a:off x="6876132" y="1693084"/>
          <a:ext cx="4636602" cy="1796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4">
            <a:extLst>
              <a:ext uri="{FF2B5EF4-FFF2-40B4-BE49-F238E27FC236}">
                <a16:creationId xmlns:a16="http://schemas.microsoft.com/office/drawing/2014/main" id="{9D0D64CF-D293-050E-2A5F-B3C1C7919F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149534"/>
              </p:ext>
            </p:extLst>
          </p:nvPr>
        </p:nvGraphicFramePr>
        <p:xfrm>
          <a:off x="6876132" y="3688259"/>
          <a:ext cx="4636602" cy="2770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3">
            <a:extLst>
              <a:ext uri="{FF2B5EF4-FFF2-40B4-BE49-F238E27FC236}">
                <a16:creationId xmlns:a16="http://schemas.microsoft.com/office/drawing/2014/main" id="{FE1523DF-2F18-B878-066F-6D73D7D28646}"/>
              </a:ext>
            </a:extLst>
          </p:cNvPr>
          <p:cNvSpPr txBox="1"/>
          <p:nvPr/>
        </p:nvSpPr>
        <p:spPr>
          <a:xfrm>
            <a:off x="0" y="6605338"/>
            <a:ext cx="148171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7D23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Aviagen, 2022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3B7D23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31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D8CAC-9625-041F-4CCA-6EA648EFB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FB2919-BCAC-D623-380F-5E80437732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6BDB54-8DCE-A973-9E44-C252B4E4C1ED}"/>
              </a:ext>
            </a:extLst>
          </p:cNvPr>
          <p:cNvSpPr txBox="1"/>
          <p:nvPr/>
        </p:nvSpPr>
        <p:spPr>
          <a:xfrm>
            <a:off x="529389" y="2782669"/>
            <a:ext cx="1113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latin typeface="Aptos" panose="020B0004020202020204" pitchFamily="34" charset="0"/>
              </a:rPr>
              <a:t>What can we bring into practice?</a:t>
            </a:r>
            <a:endParaRPr lang="da-DK" sz="36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618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2CD32-AC64-6F0F-CCEF-2F99112C0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0B2284-ACF3-5FB0-395D-3E67BDD881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24">
            <a:extLst>
              <a:ext uri="{FF2B5EF4-FFF2-40B4-BE49-F238E27FC236}">
                <a16:creationId xmlns:a16="http://schemas.microsoft.com/office/drawing/2014/main" id="{A850BAAC-AD0F-98F5-0601-9DFD88C9E07B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734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Does fast protein in the starter phase </a:t>
            </a:r>
            <a:r>
              <a:rPr lang="en-US" sz="2800" dirty="0">
                <a:solidFill>
                  <a:srgbClr val="327346"/>
                </a:solidFill>
              </a:rPr>
              <a:t>work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2734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at different performance levels?</a:t>
            </a: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srgbClr val="327346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4599B-E2B1-8244-6A4D-25407AF24607}"/>
              </a:ext>
            </a:extLst>
          </p:cNvPr>
          <p:cNvSpPr txBox="1"/>
          <p:nvPr/>
        </p:nvSpPr>
        <p:spPr>
          <a:xfrm>
            <a:off x="3672917" y="5998215"/>
            <a:ext cx="82729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4320000" algn="r"/>
              </a:tabLst>
            </a:pPr>
            <a:r>
              <a:rPr lang="en-US" sz="1400" dirty="0">
                <a:solidFill>
                  <a:srgbClr val="327346"/>
                </a:solidFill>
                <a:latin typeface="Arial" panose="020B0604020202020204" pitchFamily="34" charset="0"/>
              </a:rPr>
              <a:t>*Starter phase from 0 to 14 days</a:t>
            </a:r>
          </a:p>
          <a:p>
            <a:pPr>
              <a:tabLst>
                <a:tab pos="4320000" algn="r"/>
              </a:tabLst>
            </a:pPr>
            <a:r>
              <a:rPr lang="en-US" sz="1400" dirty="0">
                <a:solidFill>
                  <a:srgbClr val="327346"/>
                </a:solidFill>
                <a:latin typeface="Arial" panose="020B0604020202020204" pitchFamily="34" charset="0"/>
              </a:rPr>
              <a:t>Data from 2018 to 2024</a:t>
            </a:r>
            <a:endParaRPr lang="da-DK" sz="1400" dirty="0" err="1">
              <a:solidFill>
                <a:srgbClr val="32734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BF0F3B9-0922-4541-EF2E-8C5F2728DD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390"/>
              </p:ext>
            </p:extLst>
          </p:nvPr>
        </p:nvGraphicFramePr>
        <p:xfrm>
          <a:off x="1047750" y="1915886"/>
          <a:ext cx="9953626" cy="4084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8426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728B4-A506-BF09-B48D-A5DF8468E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8C4AC0-2A4C-F4A3-3063-2F7BBC44D7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321FA524-6849-6EFF-BB82-5DCF73F690FF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ptos" panose="020B0004020202020204" pitchFamily="34" charset="0"/>
              </a:rPr>
              <a:t>In practice: keep an eye on fast protein sources and quantity</a:t>
            </a:r>
            <a:endParaRPr lang="da-DK" sz="2800" b="1" dirty="0">
              <a:latin typeface="Aptos" panose="020B0004020202020204" pitchFamily="34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9E049700-1179-E711-BB05-12F29DCEE190}"/>
              </a:ext>
            </a:extLst>
          </p:cNvPr>
          <p:cNvSpPr txBox="1">
            <a:spLocks/>
          </p:cNvSpPr>
          <p:nvPr/>
        </p:nvSpPr>
        <p:spPr>
          <a:xfrm>
            <a:off x="5937811" y="2193462"/>
            <a:ext cx="5251282" cy="4091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2000" dirty="0">
                <a:solidFill>
                  <a:srgbClr val="000000"/>
                </a:solidFill>
              </a:rPr>
              <a:t>Including </a:t>
            </a:r>
            <a:r>
              <a:rPr lang="en-US" sz="2000" b="1" dirty="0">
                <a:solidFill>
                  <a:srgbClr val="000000"/>
                </a:solidFill>
              </a:rPr>
              <a:t>more fast protein </a:t>
            </a:r>
            <a:r>
              <a:rPr lang="en-US" sz="2000" dirty="0">
                <a:solidFill>
                  <a:srgbClr val="000000"/>
                </a:solidFill>
              </a:rPr>
              <a:t>in poultry starter diets has an economic return: it increases protein deposition and performance at the end of the cycle.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How much </a:t>
            </a:r>
            <a:r>
              <a:rPr lang="en-US" sz="2000" dirty="0">
                <a:solidFill>
                  <a:srgbClr val="000000"/>
                </a:solidFill>
              </a:rPr>
              <a:t>fast protein? 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2000" dirty="0">
                <a:solidFill>
                  <a:srgbClr val="000000"/>
                </a:solidFill>
              </a:rPr>
              <a:t>The quantity of fast protein to include depends on different conditions…</a:t>
            </a:r>
          </a:p>
          <a:p>
            <a:pPr marL="971550" lvl="1" indent="-285750">
              <a:buFont typeface="Arial" panose="020B0604020202020204" pitchFamily="34" charset="0"/>
              <a:buChar char="-"/>
            </a:pPr>
            <a:endParaRPr lang="en-US" sz="2000" dirty="0">
              <a:solidFill>
                <a:srgbClr val="000000"/>
              </a:solidFill>
            </a:endParaRPr>
          </a:p>
          <a:p>
            <a:pPr marL="514350" indent="-285750">
              <a:buFont typeface="Arial" panose="020B0604020202020204" pitchFamily="34" charset="0"/>
              <a:buChar char="-"/>
            </a:pPr>
            <a:r>
              <a:rPr lang="en-US" sz="2000" dirty="0">
                <a:solidFill>
                  <a:srgbClr val="000000"/>
                </a:solidFill>
              </a:rPr>
              <a:t>Monitor fast protein</a:t>
            </a:r>
          </a:p>
          <a:p>
            <a:pPr marL="514350" indent="-285750">
              <a:buFont typeface="Arial" panose="020B0604020202020204" pitchFamily="34" charset="0"/>
              <a:buChar char="-"/>
            </a:pPr>
            <a:r>
              <a:rPr lang="en-US" sz="2000" dirty="0">
                <a:solidFill>
                  <a:srgbClr val="000000"/>
                </a:solidFill>
              </a:rPr>
              <a:t>Increase it in diets for </a:t>
            </a:r>
            <a:r>
              <a:rPr lang="en-US" sz="2000" b="1" dirty="0">
                <a:solidFill>
                  <a:srgbClr val="000000"/>
                </a:solidFill>
              </a:rPr>
              <a:t>critical </a:t>
            </a:r>
            <a:br>
              <a:rPr lang="en-US" sz="2000" b="1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</a:rPr>
              <a:t>periods.</a:t>
            </a:r>
            <a:endParaRPr lang="en-US" sz="2000" dirty="0">
              <a:solidFill>
                <a:srgbClr val="000000"/>
              </a:solidFill>
            </a:endParaRPr>
          </a:p>
          <a:p>
            <a:endParaRPr lang="da-DK" sz="2000" dirty="0">
              <a:solidFill>
                <a:srgbClr val="000000"/>
              </a:solidFill>
            </a:endParaRP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DBC19887-C391-0660-7DF7-9D520726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907" y="1749780"/>
            <a:ext cx="5093093" cy="3463571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580BAF32-9D24-1026-9EBA-875D3EA08C0A}"/>
              </a:ext>
            </a:extLst>
          </p:cNvPr>
          <p:cNvSpPr txBox="1"/>
          <p:nvPr/>
        </p:nvSpPr>
        <p:spPr>
          <a:xfrm>
            <a:off x="259573" y="6608314"/>
            <a:ext cx="148171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327346"/>
                </a:solidFill>
                <a:uFillTx/>
                <a:latin typeface="Aptos"/>
              </a:rPr>
              <a:t>Liu et al., 2014</a:t>
            </a:r>
            <a:endParaRPr lang="da-DK" sz="1400" b="1" i="0" u="none" strike="noStrike" kern="1200" cap="none" spc="0" baseline="0" dirty="0">
              <a:solidFill>
                <a:srgbClr val="327346"/>
              </a:solidFill>
              <a:uFillTx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168571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EDFCE-5B39-5A05-2E88-40B6CAEB8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aby chicks&#10;&#10;AI-generated content may be incorrect.">
            <a:extLst>
              <a:ext uri="{FF2B5EF4-FFF2-40B4-BE49-F238E27FC236}">
                <a16:creationId xmlns:a16="http://schemas.microsoft.com/office/drawing/2014/main" id="{08D4808E-2EA0-F201-AEB1-9AAE312CE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4D4449EE-195B-D08A-95DB-2D0CFF118FC2}"/>
              </a:ext>
            </a:extLst>
          </p:cNvPr>
          <p:cNvSpPr txBox="1">
            <a:spLocks/>
          </p:cNvSpPr>
          <p:nvPr/>
        </p:nvSpPr>
        <p:spPr>
          <a:xfrm>
            <a:off x="838200" y="2017941"/>
            <a:ext cx="10515600" cy="2436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Hamlet Protein</a:t>
            </a: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</a:b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Protein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for critical periods.</a:t>
            </a:r>
            <a:endParaRPr lang="da-DK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467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F0C39-4C44-75D3-5709-3918FDFA5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28337C-70DD-1168-544E-75F74842AD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246731A5-3212-B91E-C394-6ED08DDBE5EF}"/>
              </a:ext>
            </a:extLst>
          </p:cNvPr>
          <p:cNvSpPr txBox="1">
            <a:spLocks/>
          </p:cNvSpPr>
          <p:nvPr/>
        </p:nvSpPr>
        <p:spPr>
          <a:xfrm>
            <a:off x="766760" y="610883"/>
            <a:ext cx="10515600" cy="9746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2"/>
                </a:solidFill>
                <a:latin typeface="Aptos" panose="020B0004020202020204" pitchFamily="34" charset="0"/>
              </a:rPr>
              <a:t>Proteolytic enzyme activity in broiler’s digesta is very low up to day 10 of life – hindering protein digestibility </a:t>
            </a:r>
            <a:endParaRPr lang="da-DK" sz="2800" b="1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D4D51A3B-2BEB-D468-53FB-4D1000BBECE8}"/>
              </a:ext>
            </a:extLst>
          </p:cNvPr>
          <p:cNvSpPr txBox="1"/>
          <p:nvPr/>
        </p:nvSpPr>
        <p:spPr>
          <a:xfrm>
            <a:off x="0" y="6630739"/>
            <a:ext cx="148171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7D23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Ma et al., 2024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3B7D23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69E574-7B93-1783-A750-873A0BBBBF7B}"/>
              </a:ext>
            </a:extLst>
          </p:cNvPr>
          <p:cNvSpPr/>
          <p:nvPr/>
        </p:nvSpPr>
        <p:spPr>
          <a:xfrm>
            <a:off x="2095649" y="2225270"/>
            <a:ext cx="1686007" cy="130815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Trypsin activity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(U/mg protein)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6BCFA1-6EAD-7D27-E85B-B37911AAF9B4}"/>
              </a:ext>
            </a:extLst>
          </p:cNvPr>
          <p:cNvSpPr/>
          <p:nvPr/>
        </p:nvSpPr>
        <p:spPr>
          <a:xfrm>
            <a:off x="2066547" y="3630118"/>
            <a:ext cx="1686007" cy="130815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Carboxypeptidase A activity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(ng/mg protein)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3423DD-9BC8-F9D0-9A7C-3784565707B3}"/>
              </a:ext>
            </a:extLst>
          </p:cNvPr>
          <p:cNvSpPr/>
          <p:nvPr/>
        </p:nvSpPr>
        <p:spPr>
          <a:xfrm>
            <a:off x="2075871" y="4938273"/>
            <a:ext cx="1686007" cy="141551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Aminopeptidase N activity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(ng/mg protein)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CA3A3C-842C-241A-E665-E4104970A6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89426" y="2051692"/>
            <a:ext cx="1876516" cy="1569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E82292-109A-FF14-0B18-EA69B4F08A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58945" y="3630118"/>
            <a:ext cx="1876517" cy="2761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B7DB6-1904-47E7-1470-FABD1EEA5C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5396" y="2051692"/>
            <a:ext cx="1876516" cy="1569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0C35C3-6DA6-18A7-EF1E-69EF2C3C29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4915" y="3630118"/>
            <a:ext cx="1876516" cy="2761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AB0B2-8DF7-A0E8-5ABA-3A782FF927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5435" y="2035650"/>
            <a:ext cx="1958906" cy="156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DF6141-727E-820F-9EB7-B2B31A6FB7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8857" y="3614076"/>
            <a:ext cx="1988929" cy="27616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189A67-03C7-E560-E07E-3B421EAB782C}"/>
              </a:ext>
            </a:extLst>
          </p:cNvPr>
          <p:cNvSpPr txBox="1"/>
          <p:nvPr/>
        </p:nvSpPr>
        <p:spPr>
          <a:xfrm>
            <a:off x="4328076" y="2015962"/>
            <a:ext cx="11965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Duodenum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685758-D7DE-6C58-A9E5-237C6DE52795}"/>
              </a:ext>
            </a:extLst>
          </p:cNvPr>
          <p:cNvSpPr txBox="1"/>
          <p:nvPr/>
        </p:nvSpPr>
        <p:spPr>
          <a:xfrm>
            <a:off x="6521862" y="2025567"/>
            <a:ext cx="11965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Jejunum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D36CF-53FD-F100-8EC5-2517DEEAAB46}"/>
              </a:ext>
            </a:extLst>
          </p:cNvPr>
          <p:cNvSpPr txBox="1"/>
          <p:nvPr/>
        </p:nvSpPr>
        <p:spPr>
          <a:xfrm>
            <a:off x="8781285" y="2029862"/>
            <a:ext cx="11965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Ileum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BF28CCF3-B420-F281-4B6F-37E939DBDDD5}"/>
              </a:ext>
            </a:extLst>
          </p:cNvPr>
          <p:cNvSpPr txBox="1"/>
          <p:nvPr/>
        </p:nvSpPr>
        <p:spPr>
          <a:xfrm>
            <a:off x="909635" y="1605994"/>
            <a:ext cx="1010946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Arbor Acres broilers corn-SBM based diets</a:t>
            </a:r>
            <a:endParaRPr lang="da-DK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8095E0-63E5-87B5-251B-B0DAFCAD2074}"/>
              </a:ext>
            </a:extLst>
          </p:cNvPr>
          <p:cNvSpPr/>
          <p:nvPr/>
        </p:nvSpPr>
        <p:spPr>
          <a:xfrm>
            <a:off x="4021038" y="2328690"/>
            <a:ext cx="808595" cy="38770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34B2F8-365E-98A8-0F17-45E6153CB433}"/>
              </a:ext>
            </a:extLst>
          </p:cNvPr>
          <p:cNvSpPr/>
          <p:nvPr/>
        </p:nvSpPr>
        <p:spPr>
          <a:xfrm>
            <a:off x="4829633" y="2328690"/>
            <a:ext cx="326087" cy="3889229"/>
          </a:xfrm>
          <a:prstGeom prst="rect">
            <a:avLst/>
          </a:prstGeom>
          <a:solidFill>
            <a:srgbClr val="F2F27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3A66F0-976F-9238-9A48-76D6C046E45B}"/>
              </a:ext>
            </a:extLst>
          </p:cNvPr>
          <p:cNvSpPr/>
          <p:nvPr/>
        </p:nvSpPr>
        <p:spPr>
          <a:xfrm>
            <a:off x="6187042" y="2340882"/>
            <a:ext cx="808595" cy="387703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D08E1D-C710-0FE2-801E-63F2F13164A8}"/>
              </a:ext>
            </a:extLst>
          </p:cNvPr>
          <p:cNvSpPr/>
          <p:nvPr/>
        </p:nvSpPr>
        <p:spPr>
          <a:xfrm>
            <a:off x="6995637" y="2340882"/>
            <a:ext cx="326087" cy="3877037"/>
          </a:xfrm>
          <a:prstGeom prst="rect">
            <a:avLst/>
          </a:prstGeom>
          <a:solidFill>
            <a:srgbClr val="F2F27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0D601D-77C7-B2EC-91FE-614925A1133B}"/>
              </a:ext>
            </a:extLst>
          </p:cNvPr>
          <p:cNvSpPr/>
          <p:nvPr/>
        </p:nvSpPr>
        <p:spPr>
          <a:xfrm>
            <a:off x="8317116" y="2345352"/>
            <a:ext cx="808595" cy="3850429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07E63E-7829-97C9-89A8-909D3EB4C311}"/>
              </a:ext>
            </a:extLst>
          </p:cNvPr>
          <p:cNvSpPr/>
          <p:nvPr/>
        </p:nvSpPr>
        <p:spPr>
          <a:xfrm>
            <a:off x="9119615" y="2345352"/>
            <a:ext cx="326087" cy="3850429"/>
          </a:xfrm>
          <a:prstGeom prst="rect">
            <a:avLst/>
          </a:prstGeom>
          <a:solidFill>
            <a:srgbClr val="F2F27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8683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3DF32-B75B-1B92-7E35-75A1409DF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A434E-4014-746C-CC6A-30EE6FBA2B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F7EC78-7D3B-414D-9529-A45F06EBAF85}"/>
              </a:ext>
            </a:extLst>
          </p:cNvPr>
          <p:cNvSpPr txBox="1"/>
          <p:nvPr/>
        </p:nvSpPr>
        <p:spPr>
          <a:xfrm>
            <a:off x="3416969" y="2551837"/>
            <a:ext cx="7388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chemeClr val="accent2"/>
                </a:solidFill>
                <a:latin typeface="Aptos" panose="020B0004020202020204" pitchFamily="34" charset="0"/>
              </a:rPr>
              <a:t>How can we improve… </a:t>
            </a:r>
            <a:br>
              <a:rPr lang="en-US" sz="3600" b="1" dirty="0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3600" b="1" dirty="0">
                <a:solidFill>
                  <a:schemeClr val="accent2"/>
                </a:solidFill>
                <a:latin typeface="Aptos" panose="020B0004020202020204" pitchFamily="34" charset="0"/>
              </a:rPr>
              <a:t>- Tissue deposition efficiency</a:t>
            </a:r>
            <a:br>
              <a:rPr lang="en-US" sz="3600" b="1" dirty="0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3600" b="1" dirty="0">
                <a:solidFill>
                  <a:schemeClr val="accent2"/>
                </a:solidFill>
                <a:latin typeface="Aptos" panose="020B0004020202020204" pitchFamily="34" charset="0"/>
              </a:rPr>
              <a:t>- Animal productivity</a:t>
            </a:r>
            <a:endParaRPr lang="da-DK" sz="3600" b="1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0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12C9A-9FB7-B2FD-E108-08E279931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5B624-60BB-6571-7631-BA79E16742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0CA495A-264E-16CC-6FB8-33798E960B4B}"/>
              </a:ext>
            </a:extLst>
          </p:cNvPr>
          <p:cNvSpPr txBox="1">
            <a:spLocks/>
          </p:cNvSpPr>
          <p:nvPr/>
        </p:nvSpPr>
        <p:spPr>
          <a:xfrm>
            <a:off x="766760" y="2032290"/>
            <a:ext cx="8617872" cy="3268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2000" dirty="0">
                <a:latin typeface="Aptos" panose="020B0004020202020204" pitchFamily="34" charset="0"/>
              </a:rPr>
              <a:t>Protein sources: advantages &amp; disadvantages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2000" dirty="0">
                <a:latin typeface="Aptos" panose="020B0004020202020204" pitchFamily="34" charset="0"/>
              </a:rPr>
              <a:t>Soybean meal quality: thresholds for anti-nutritional factors?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2000" dirty="0">
                <a:latin typeface="Aptos" panose="020B0004020202020204" pitchFamily="34" charset="0"/>
              </a:rPr>
              <a:t>Digestive dynamics: new research (and variables) to consider in nutrition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2000" dirty="0">
                <a:latin typeface="Aptos" panose="020B0004020202020204" pitchFamily="34" charset="0"/>
              </a:rPr>
              <a:t>Protein kinetics: why fast protein?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sz="2000" dirty="0">
                <a:latin typeface="Aptos" panose="020B0004020202020204" pitchFamily="34" charset="0"/>
              </a:rPr>
              <a:t>Practical considerations: what to put into practice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endParaRPr lang="da-DK" sz="2000" dirty="0">
              <a:latin typeface="Aptos" panose="020B00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51E2FB2-A708-4B8D-97CF-5871CE74EC35}"/>
              </a:ext>
            </a:extLst>
          </p:cNvPr>
          <p:cNvSpPr txBox="1">
            <a:spLocks/>
          </p:cNvSpPr>
          <p:nvPr/>
        </p:nvSpPr>
        <p:spPr>
          <a:xfrm>
            <a:off x="766760" y="728667"/>
            <a:ext cx="6278563" cy="920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2"/>
                </a:solidFill>
                <a:latin typeface="Aptos" panose="020B0004020202020204" pitchFamily="34" charset="0"/>
              </a:rPr>
              <a:t>Focus: nutrition</a:t>
            </a:r>
            <a:endParaRPr lang="da-DK" b="1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90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31D2F-0471-C6B0-CD4B-34346432F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A11331-0F78-2525-3889-411F903220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6EBA7782-7E2B-989A-DA2D-FD99EAFA49AC}"/>
              </a:ext>
            </a:extLst>
          </p:cNvPr>
          <p:cNvSpPr txBox="1">
            <a:spLocks/>
          </p:cNvSpPr>
          <p:nvPr/>
        </p:nvSpPr>
        <p:spPr>
          <a:xfrm>
            <a:off x="766760" y="718462"/>
            <a:ext cx="10515600" cy="97462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2"/>
                </a:solidFill>
              </a:rPr>
              <a:t>(some) Protein sources used in poultry (starter) feeds</a:t>
            </a:r>
            <a:endParaRPr lang="da-DK" sz="2800" b="1" dirty="0">
              <a:solidFill>
                <a:schemeClr val="accent2"/>
              </a:solidFill>
            </a:endParaRPr>
          </a:p>
        </p:txBody>
      </p:sp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E9B0E937-763B-859A-152F-CF31E4ED28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700128"/>
              </p:ext>
            </p:extLst>
          </p:nvPr>
        </p:nvGraphicFramePr>
        <p:xfrm>
          <a:off x="343384" y="1627531"/>
          <a:ext cx="11497518" cy="45770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2772">
                  <a:extLst>
                    <a:ext uri="{9D8B030D-6E8A-4147-A177-3AD203B41FA5}">
                      <a16:colId xmlns:a16="http://schemas.microsoft.com/office/drawing/2014/main" val="2272963432"/>
                    </a:ext>
                  </a:extLst>
                </a:gridCol>
                <a:gridCol w="4542373">
                  <a:extLst>
                    <a:ext uri="{9D8B030D-6E8A-4147-A177-3AD203B41FA5}">
                      <a16:colId xmlns:a16="http://schemas.microsoft.com/office/drawing/2014/main" val="1705441947"/>
                    </a:ext>
                  </a:extLst>
                </a:gridCol>
                <a:gridCol w="4542373">
                  <a:extLst>
                    <a:ext uri="{9D8B030D-6E8A-4147-A177-3AD203B41FA5}">
                      <a16:colId xmlns:a16="http://schemas.microsoft.com/office/drawing/2014/main" val="1632727863"/>
                    </a:ext>
                  </a:extLst>
                </a:gridCol>
              </a:tblGrid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Source</a:t>
                      </a: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/>
                        <a:t>Advantages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Disadvantages</a:t>
                      </a: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868180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Animal proteins</a:t>
                      </a:r>
                      <a:endParaRPr lang="da-DK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/>
                        <a:t>High digestibility</a:t>
                      </a:r>
                    </a:p>
                    <a:p>
                      <a:pPr lvl="0" algn="ctr"/>
                      <a:r>
                        <a:rPr lang="en-US" sz="1600" dirty="0"/>
                        <a:t>Excellent amino acid content</a:t>
                      </a:r>
                      <a:endParaRPr lang="da-DK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Microbial contamination</a:t>
                      </a:r>
                    </a:p>
                    <a:p>
                      <a:pPr lvl="0" algn="ctr"/>
                      <a:r>
                        <a:rPr lang="en-US" sz="1600"/>
                        <a:t>Reactive oxygen species (ROS)</a:t>
                      </a:r>
                    </a:p>
                    <a:p>
                      <a:pPr lvl="0" algn="ctr"/>
                      <a:r>
                        <a:rPr lang="en-US" sz="1600"/>
                        <a:t>Biogenic amines</a:t>
                      </a:r>
                      <a:endParaRPr lang="da-DK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761072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Corn Gluten Meal (CGM)</a:t>
                      </a:r>
                      <a:endParaRPr lang="da-DK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High protein &amp; methionine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Low threonine &amp; tryptophan</a:t>
                      </a:r>
                    </a:p>
                    <a:p>
                      <a:pPr lvl="0" algn="ctr"/>
                      <a:r>
                        <a:rPr lang="en-US" sz="1600"/>
                        <a:t>High fiber</a:t>
                      </a:r>
                      <a:endParaRPr lang="da-DK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41842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DDGS</a:t>
                      </a:r>
                      <a:endParaRPr lang="da-DK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High protein &amp; energy</a:t>
                      </a:r>
                    </a:p>
                    <a:p>
                      <a:pPr lvl="0" algn="ctr"/>
                      <a:r>
                        <a:rPr lang="en-US" sz="1600"/>
                        <a:t>Cost-effective</a:t>
                      </a:r>
                      <a:endParaRPr lang="da-DK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Mycotoxin contamination</a:t>
                      </a:r>
                    </a:p>
                    <a:p>
                      <a:pPr lvl="0" algn="ctr"/>
                      <a:r>
                        <a:rPr lang="en-US" sz="1600"/>
                        <a:t>High variability</a:t>
                      </a:r>
                      <a:endParaRPr lang="da-DK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4510312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Potato protein</a:t>
                      </a:r>
                      <a:endParaRPr lang="da-DK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High protein content</a:t>
                      </a:r>
                    </a:p>
                    <a:p>
                      <a:pPr lvl="0" algn="ctr"/>
                      <a:r>
                        <a:rPr lang="en-US" sz="1600"/>
                        <a:t>High digestibility</a:t>
                      </a:r>
                      <a:endParaRPr lang="da-DK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Trypsin inhibitors &amp; solanine</a:t>
                      </a:r>
                    </a:p>
                    <a:p>
                      <a:pPr lvl="0" algn="ctr"/>
                      <a:r>
                        <a:rPr lang="en-US" sz="1600"/>
                        <a:t>Poor amino acid profile</a:t>
                      </a:r>
                      <a:endParaRPr lang="da-DK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5327021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Rapeseed (canola) meal</a:t>
                      </a:r>
                      <a:endParaRPr lang="da-DK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Good protein content</a:t>
                      </a:r>
                      <a:br>
                        <a:rPr lang="en-US" sz="1600"/>
                      </a:br>
                      <a:r>
                        <a:rPr lang="en-US" sz="1600"/>
                        <a:t>Good amino acid profile (high lysine)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Glucosinolates </a:t>
                      </a:r>
                      <a:br>
                        <a:rPr lang="en-US" sz="1600"/>
                      </a:br>
                      <a:r>
                        <a:rPr lang="en-US" sz="1600"/>
                        <a:t>Phytic acid </a:t>
                      </a:r>
                      <a:br>
                        <a:rPr lang="en-US" sz="1600"/>
                      </a:br>
                      <a:r>
                        <a:rPr lang="en-US" sz="1600"/>
                        <a:t>Non-starch polysaccharides (NSPs)</a:t>
                      </a:r>
                      <a:endParaRPr lang="da-DK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5228274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 sz="1600"/>
                        <a:t>Soybean meal </a:t>
                      </a:r>
                      <a:br>
                        <a:rPr lang="en-US" sz="1600"/>
                      </a:br>
                      <a:r>
                        <a:rPr lang="en-US" sz="1600"/>
                        <a:t>(SBM)</a:t>
                      </a:r>
                      <a:endParaRPr lang="da-DK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/>
                        <a:t>High availability</a:t>
                      </a:r>
                    </a:p>
                    <a:p>
                      <a:pPr lvl="0" algn="ctr"/>
                      <a:r>
                        <a:rPr lang="en-US" sz="1600" dirty="0"/>
                        <a:t>Good digestibility</a:t>
                      </a:r>
                    </a:p>
                    <a:p>
                      <a:pPr lvl="0" algn="ctr"/>
                      <a:r>
                        <a:rPr lang="en-US" sz="1600" dirty="0"/>
                        <a:t>Excellent amino acid content</a:t>
                      </a:r>
                      <a:endParaRPr lang="da-DK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/>
                        <a:t>Trypsin inhibitors</a:t>
                      </a:r>
                    </a:p>
                    <a:p>
                      <a:pPr lvl="0" algn="ctr"/>
                      <a:r>
                        <a:rPr lang="en-US" sz="1600" kern="1200" dirty="0">
                          <a:solidFill>
                            <a:srgbClr val="327346"/>
                          </a:solidFill>
                        </a:rPr>
                        <a:t>α-</a:t>
                      </a:r>
                      <a:r>
                        <a:rPr lang="en-US" sz="1600" kern="1200" dirty="0" err="1">
                          <a:solidFill>
                            <a:srgbClr val="327346"/>
                          </a:solidFill>
                        </a:rPr>
                        <a:t>galacto</a:t>
                      </a:r>
                      <a:r>
                        <a:rPr lang="en-US" sz="1600" kern="1200" dirty="0">
                          <a:solidFill>
                            <a:srgbClr val="327346"/>
                          </a:solidFill>
                        </a:rPr>
                        <a:t>-oligosaccharides</a:t>
                      </a:r>
                    </a:p>
                    <a:p>
                      <a:pPr lvl="0" algn="ctr"/>
                      <a:r>
                        <a:rPr lang="el-GR" sz="1600" dirty="0"/>
                        <a:t>Β</a:t>
                      </a:r>
                      <a:r>
                        <a:rPr lang="en-US" sz="1600" dirty="0"/>
                        <a:t>-conglycinin</a:t>
                      </a:r>
                      <a:endParaRPr lang="da-DK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9630823"/>
                  </a:ext>
                </a:extLst>
              </a:tr>
            </a:tbl>
          </a:graphicData>
        </a:graphic>
      </p:graphicFrame>
      <p:pic>
        <p:nvPicPr>
          <p:cNvPr id="4" name="Picture 4" descr="Various Raw Materials for Feed Pellet">
            <a:extLst>
              <a:ext uri="{FF2B5EF4-FFF2-40B4-BE49-F238E27FC236}">
                <a16:creationId xmlns:a16="http://schemas.microsoft.com/office/drawing/2014/main" id="{D3661B8B-43F5-1442-C3ED-9AC37486E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039" b="36455"/>
          <a:stretch>
            <a:fillRect/>
          </a:stretch>
        </p:blipFill>
        <p:spPr>
          <a:xfrm>
            <a:off x="254642" y="6224275"/>
            <a:ext cx="11667277" cy="7812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2237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81C7D-EFFA-89F8-BFB3-9C34D5D73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BFAE792F-0E7F-B9C4-E731-77FB0FFE4400}"/>
              </a:ext>
            </a:extLst>
          </p:cNvPr>
          <p:cNvSpPr txBox="1">
            <a:spLocks/>
          </p:cNvSpPr>
          <p:nvPr/>
        </p:nvSpPr>
        <p:spPr>
          <a:xfrm>
            <a:off x="320842" y="719138"/>
            <a:ext cx="11582400" cy="974725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2"/>
                </a:solidFill>
                <a:latin typeface="Aptos" panose="020B0004020202020204" pitchFamily="34" charset="0"/>
              </a:rPr>
              <a:t>Soybean meal, the predominant protein for animal nutrition, contains anti-nutritional factors, hindering performance during critical periods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EFD4B-0D29-B0FA-0EA9-11AE1C54E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26" t="46720" r="-1" b="6867"/>
          <a:stretch>
            <a:fillRect/>
          </a:stretch>
        </p:blipFill>
        <p:spPr>
          <a:xfrm>
            <a:off x="0" y="2061272"/>
            <a:ext cx="7515497" cy="39334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ED58A9-935C-6353-9E48-9CAB57503268}"/>
              </a:ext>
            </a:extLst>
          </p:cNvPr>
          <p:cNvGrpSpPr/>
          <p:nvPr/>
        </p:nvGrpSpPr>
        <p:grpSpPr>
          <a:xfrm>
            <a:off x="1097280" y="3132854"/>
            <a:ext cx="2832139" cy="238363"/>
            <a:chOff x="1097280" y="3132854"/>
            <a:chExt cx="2832139" cy="2383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1EE27D7-1009-536A-B482-0A1DA675DA80}"/>
                </a:ext>
              </a:extLst>
            </p:cNvPr>
            <p:cNvSpPr/>
            <p:nvPr/>
          </p:nvSpPr>
          <p:spPr>
            <a:xfrm>
              <a:off x="1097280" y="3148679"/>
              <a:ext cx="182880" cy="20029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ptos" panose="020B0004020202020204" pitchFamily="34" charset="0"/>
                </a:rPr>
                <a:t>1</a:t>
              </a:r>
              <a:endParaRPr lang="da-DK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4794C8-DC7D-E548-250A-30396B1D16AB}"/>
                </a:ext>
              </a:extLst>
            </p:cNvPr>
            <p:cNvSpPr txBox="1"/>
            <p:nvPr/>
          </p:nvSpPr>
          <p:spPr>
            <a:xfrm>
              <a:off x="1296178" y="3132854"/>
              <a:ext cx="2633241" cy="23836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tabLst>
                  <a:tab pos="4320000" algn="r"/>
                </a:tabLst>
              </a:pPr>
              <a:r>
                <a:rPr lang="en-US" sz="14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Trypsin inhibitors bind to trypsin</a:t>
              </a:r>
              <a:endParaRPr lang="da-DK" sz="1400" dirty="0" err="1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10CBC13-4014-AADD-B085-1D9AAD4A3032}"/>
              </a:ext>
            </a:extLst>
          </p:cNvPr>
          <p:cNvGrpSpPr/>
          <p:nvPr/>
        </p:nvGrpSpPr>
        <p:grpSpPr>
          <a:xfrm>
            <a:off x="1060760" y="3638089"/>
            <a:ext cx="2396459" cy="238363"/>
            <a:chOff x="1060760" y="3638089"/>
            <a:chExt cx="2396459" cy="2383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D12F7EB-9186-44D5-C698-233E68371554}"/>
                </a:ext>
              </a:extLst>
            </p:cNvPr>
            <p:cNvSpPr/>
            <p:nvPr/>
          </p:nvSpPr>
          <p:spPr>
            <a:xfrm>
              <a:off x="1060760" y="3644444"/>
              <a:ext cx="182880" cy="20029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ptos" panose="020B0004020202020204" pitchFamily="34" charset="0"/>
                </a:rPr>
                <a:t>2</a:t>
              </a:r>
              <a:endParaRPr lang="da-DK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F8AC93-7301-68E7-CC7A-6E452D88683D}"/>
                </a:ext>
              </a:extLst>
            </p:cNvPr>
            <p:cNvSpPr txBox="1"/>
            <p:nvPr/>
          </p:nvSpPr>
          <p:spPr>
            <a:xfrm>
              <a:off x="1269968" y="3638089"/>
              <a:ext cx="2187251" cy="23836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tabLst>
                  <a:tab pos="4320000" algn="r"/>
                </a:tabLst>
              </a:pPr>
              <a:r>
                <a:rPr lang="en-US" sz="14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hindering protein digestion</a:t>
              </a:r>
              <a:endParaRPr lang="da-DK" sz="1400" dirty="0" err="1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DAA3B9-4B50-3FCE-DD13-C2A3FE1393EB}"/>
              </a:ext>
            </a:extLst>
          </p:cNvPr>
          <p:cNvGrpSpPr/>
          <p:nvPr/>
        </p:nvGrpSpPr>
        <p:grpSpPr>
          <a:xfrm>
            <a:off x="5786929" y="3801765"/>
            <a:ext cx="5535391" cy="238363"/>
            <a:chOff x="5786929" y="3801765"/>
            <a:chExt cx="5535391" cy="2383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C3B9C3-8EB9-A348-DE73-AF388F088D26}"/>
                </a:ext>
              </a:extLst>
            </p:cNvPr>
            <p:cNvSpPr txBox="1"/>
            <p:nvPr/>
          </p:nvSpPr>
          <p:spPr>
            <a:xfrm>
              <a:off x="6009766" y="3801765"/>
              <a:ext cx="5312554" cy="238363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tabLst>
                  <a:tab pos="4320000" algn="r"/>
                </a:tabLst>
              </a:pPr>
              <a:r>
                <a:rPr lang="en-US" sz="14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Free proteins in the hindgut favor the growth of pathogenic bacteria</a:t>
              </a:r>
              <a:endParaRPr lang="da-DK" sz="1400" dirty="0" err="1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5AF93E-0E5F-6C5F-737D-CB2398B8C0F7}"/>
                </a:ext>
              </a:extLst>
            </p:cNvPr>
            <p:cNvSpPr/>
            <p:nvPr/>
          </p:nvSpPr>
          <p:spPr>
            <a:xfrm>
              <a:off x="5786929" y="3808120"/>
              <a:ext cx="182881" cy="20029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ptos" panose="020B0004020202020204" pitchFamily="34" charset="0"/>
                </a:rPr>
                <a:t>3</a:t>
              </a:r>
              <a:endParaRPr lang="da-DK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77368C-1D19-A37F-0C6A-568A261C5110}"/>
              </a:ext>
            </a:extLst>
          </p:cNvPr>
          <p:cNvGrpSpPr/>
          <p:nvPr/>
        </p:nvGrpSpPr>
        <p:grpSpPr>
          <a:xfrm>
            <a:off x="2749406" y="4310384"/>
            <a:ext cx="6710605" cy="238363"/>
            <a:chOff x="2749406" y="4310384"/>
            <a:chExt cx="6710605" cy="23836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B9A7B5-E4C2-C2A0-2D7E-BAD79D7F92BA}"/>
                </a:ext>
              </a:extLst>
            </p:cNvPr>
            <p:cNvSpPr/>
            <p:nvPr/>
          </p:nvSpPr>
          <p:spPr>
            <a:xfrm>
              <a:off x="2749406" y="4321926"/>
              <a:ext cx="182880" cy="20029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ptos" panose="020B0004020202020204" pitchFamily="34" charset="0"/>
                </a:rPr>
                <a:t>4</a:t>
              </a:r>
              <a:endParaRPr lang="da-DK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5F8591-8552-E036-977F-BAA3C47AFE95}"/>
                </a:ext>
              </a:extLst>
            </p:cNvPr>
            <p:cNvSpPr txBox="1"/>
            <p:nvPr/>
          </p:nvSpPr>
          <p:spPr>
            <a:xfrm>
              <a:off x="2967364" y="4310384"/>
              <a:ext cx="6492647" cy="23836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tabLst>
                  <a:tab pos="4320000" algn="r"/>
                </a:tabLst>
              </a:pPr>
              <a:r>
                <a:rPr lang="en-US" sz="14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The pancreas compensates by secreting more trypsin, provoking its </a:t>
              </a:r>
              <a:r>
                <a:rPr lang="en-US" sz="1400" dirty="0" err="1">
                  <a:solidFill>
                    <a:schemeClr val="accent2"/>
                  </a:solidFill>
                  <a:latin typeface="Aptos" panose="020B0004020202020204" pitchFamily="34" charset="0"/>
                </a:rPr>
                <a:t>enlargment</a:t>
              </a:r>
              <a:endParaRPr lang="da-DK" sz="1400" dirty="0" err="1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308D757E-A263-C191-675D-3313CA989C9E}"/>
              </a:ext>
            </a:extLst>
          </p:cNvPr>
          <p:cNvSpPr/>
          <p:nvPr/>
        </p:nvSpPr>
        <p:spPr>
          <a:xfrm>
            <a:off x="4382266" y="4589057"/>
            <a:ext cx="45719" cy="457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ECFF"/>
            </a:solidFill>
          </a:ln>
          <a:effectLst>
            <a:glow rad="139700">
              <a:srgbClr val="CCECFF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BE0D20-4909-1360-0210-A6FBC8D7D0FF}"/>
              </a:ext>
            </a:extLst>
          </p:cNvPr>
          <p:cNvGrpSpPr/>
          <p:nvPr/>
        </p:nvGrpSpPr>
        <p:grpSpPr>
          <a:xfrm>
            <a:off x="4368276" y="4321925"/>
            <a:ext cx="2107633" cy="244406"/>
            <a:chOff x="4368276" y="4321925"/>
            <a:chExt cx="2107633" cy="24440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2AC6FF-8137-F373-0ED4-4586CFE4D658}"/>
                </a:ext>
              </a:extLst>
            </p:cNvPr>
            <p:cNvSpPr/>
            <p:nvPr/>
          </p:nvSpPr>
          <p:spPr>
            <a:xfrm>
              <a:off x="4368276" y="4321925"/>
              <a:ext cx="182880" cy="200297"/>
            </a:xfrm>
            <a:prstGeom prst="ellipse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5</a:t>
              </a:r>
              <a:endParaRPr lang="da-DK" dirty="0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17D645-6BA5-64D6-120A-30F8AE7D57A2}"/>
                </a:ext>
              </a:extLst>
            </p:cNvPr>
            <p:cNvSpPr txBox="1"/>
            <p:nvPr/>
          </p:nvSpPr>
          <p:spPr>
            <a:xfrm>
              <a:off x="4586234" y="4327968"/>
              <a:ext cx="1889675" cy="23836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tabLst>
                  <a:tab pos="4320000" algn="r"/>
                </a:tabLst>
              </a:pPr>
              <a:r>
                <a:rPr lang="en-US" sz="14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α-GOS are not digested</a:t>
              </a:r>
              <a:endParaRPr lang="da-DK" sz="1400" dirty="0" err="1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EB1C95-C74C-38CC-801B-6C4CF1024CCC}"/>
              </a:ext>
            </a:extLst>
          </p:cNvPr>
          <p:cNvGrpSpPr/>
          <p:nvPr/>
        </p:nvGrpSpPr>
        <p:grpSpPr>
          <a:xfrm>
            <a:off x="5594905" y="4951741"/>
            <a:ext cx="1339295" cy="238363"/>
            <a:chOff x="5594905" y="4951741"/>
            <a:chExt cx="1339295" cy="23836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08B1647-FE12-E8B5-E362-04C1DB85D99D}"/>
                </a:ext>
              </a:extLst>
            </p:cNvPr>
            <p:cNvSpPr/>
            <p:nvPr/>
          </p:nvSpPr>
          <p:spPr>
            <a:xfrm>
              <a:off x="5594905" y="4983776"/>
              <a:ext cx="201168" cy="200297"/>
            </a:xfrm>
            <a:prstGeom prst="ellipse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6</a:t>
              </a:r>
              <a:endParaRPr lang="da-DK" dirty="0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8F77D9-1D17-573F-4B1F-60BCF698EFF5}"/>
                </a:ext>
              </a:extLst>
            </p:cNvPr>
            <p:cNvSpPr txBox="1"/>
            <p:nvPr/>
          </p:nvSpPr>
          <p:spPr>
            <a:xfrm>
              <a:off x="5804865" y="4951741"/>
              <a:ext cx="1129335" cy="23836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tabLst>
                  <a:tab pos="4320000" algn="r"/>
                </a:tabLst>
              </a:pPr>
              <a:r>
                <a:rPr lang="en-US" sz="14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absorb water</a:t>
              </a:r>
              <a:endParaRPr lang="da-DK" sz="1400" dirty="0" err="1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12AC58-6EBE-A0F5-36F5-55D6A3EA192D}"/>
              </a:ext>
            </a:extLst>
          </p:cNvPr>
          <p:cNvGrpSpPr/>
          <p:nvPr/>
        </p:nvGrpSpPr>
        <p:grpSpPr>
          <a:xfrm>
            <a:off x="2289511" y="3602244"/>
            <a:ext cx="2437675" cy="238363"/>
            <a:chOff x="2289511" y="3602244"/>
            <a:chExt cx="2437675" cy="23836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D69485C-550D-B085-23AC-94AEDB88543D}"/>
                </a:ext>
              </a:extLst>
            </p:cNvPr>
            <p:cNvSpPr/>
            <p:nvPr/>
          </p:nvSpPr>
          <p:spPr>
            <a:xfrm>
              <a:off x="2289511" y="3607823"/>
              <a:ext cx="182880" cy="20029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ptos" panose="020B0004020202020204" pitchFamily="34" charset="0"/>
                </a:rPr>
                <a:t>8</a:t>
              </a:r>
              <a:endParaRPr lang="da-DK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92276E-832B-D6C3-F747-9BD5D4D8D74F}"/>
                </a:ext>
              </a:extLst>
            </p:cNvPr>
            <p:cNvSpPr txBox="1"/>
            <p:nvPr/>
          </p:nvSpPr>
          <p:spPr>
            <a:xfrm>
              <a:off x="2497131" y="3602244"/>
              <a:ext cx="2230055" cy="23836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>
                <a:tabLst>
                  <a:tab pos="4320000" algn="r"/>
                </a:tabLst>
              </a:pPr>
              <a:r>
                <a:rPr lang="el-GR" sz="1400" dirty="0">
                  <a:solidFill>
                    <a:schemeClr val="accent2"/>
                  </a:solidFill>
                  <a:latin typeface="Aptos" panose="020B0004020202020204" pitchFamily="34" charset="0"/>
                  <a:cs typeface="Arial" pitchFamily="34"/>
                </a:rPr>
                <a:t>β</a:t>
              </a:r>
              <a:r>
                <a:rPr lang="en-US" sz="14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-con causes inflammation</a:t>
              </a:r>
              <a:endParaRPr lang="da-DK" sz="1400" dirty="0" err="1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D524BF-544E-EA5D-32E6-3ADA1D4A093A}"/>
              </a:ext>
            </a:extLst>
          </p:cNvPr>
          <p:cNvGrpSpPr/>
          <p:nvPr/>
        </p:nvGrpSpPr>
        <p:grpSpPr>
          <a:xfrm>
            <a:off x="5170838" y="3490647"/>
            <a:ext cx="3913895" cy="238363"/>
            <a:chOff x="5170838" y="3490647"/>
            <a:chExt cx="3913895" cy="23836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653B6A9-871F-612D-DDE2-5B572F535E6E}"/>
                </a:ext>
              </a:extLst>
            </p:cNvPr>
            <p:cNvSpPr/>
            <p:nvPr/>
          </p:nvSpPr>
          <p:spPr>
            <a:xfrm>
              <a:off x="5170838" y="3505793"/>
              <a:ext cx="182880" cy="20029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ptos" panose="020B0004020202020204" pitchFamily="34" charset="0"/>
                </a:rPr>
                <a:t>9</a:t>
              </a:r>
              <a:endParaRPr lang="da-DK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8BE19C-01D3-9BCF-7F35-D8154C324061}"/>
                </a:ext>
              </a:extLst>
            </p:cNvPr>
            <p:cNvSpPr txBox="1"/>
            <p:nvPr/>
          </p:nvSpPr>
          <p:spPr>
            <a:xfrm>
              <a:off x="5387877" y="3490647"/>
              <a:ext cx="3696856" cy="23836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tabLst>
                  <a:tab pos="4320000" algn="r"/>
                </a:tabLst>
              </a:pPr>
              <a:r>
                <a:rPr lang="en-US" sz="14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and allergic reactions, disrupting the gut barrier</a:t>
              </a:r>
              <a:endParaRPr lang="da-DK" sz="1400" dirty="0" err="1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F19621F-5F34-F761-7CEF-021210AEDFA0}"/>
              </a:ext>
            </a:extLst>
          </p:cNvPr>
          <p:cNvGrpSpPr/>
          <p:nvPr/>
        </p:nvGrpSpPr>
        <p:grpSpPr>
          <a:xfrm>
            <a:off x="5708144" y="4243601"/>
            <a:ext cx="5530102" cy="238363"/>
            <a:chOff x="5708144" y="4243601"/>
            <a:chExt cx="5530102" cy="23836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B1D104D-E1D0-FE70-5ACE-9E05E4B2C3DE}"/>
                </a:ext>
              </a:extLst>
            </p:cNvPr>
            <p:cNvSpPr txBox="1"/>
            <p:nvPr/>
          </p:nvSpPr>
          <p:spPr>
            <a:xfrm>
              <a:off x="5925692" y="4243601"/>
              <a:ext cx="5312554" cy="238363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tabLst>
                  <a:tab pos="4320000" algn="r"/>
                </a:tabLst>
              </a:pPr>
              <a:r>
                <a:rPr lang="en-US" sz="14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and favor the growth of pathogenic bacteria</a:t>
              </a:r>
              <a:endParaRPr lang="da-DK" sz="1400" dirty="0" err="1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D459427-4A2D-77CA-6ECA-38CFC38B4D65}"/>
                </a:ext>
              </a:extLst>
            </p:cNvPr>
            <p:cNvSpPr/>
            <p:nvPr/>
          </p:nvSpPr>
          <p:spPr>
            <a:xfrm>
              <a:off x="5708144" y="4260181"/>
              <a:ext cx="182880" cy="200297"/>
            </a:xfrm>
            <a:prstGeom prst="ellipse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7</a:t>
              </a:r>
              <a:endParaRPr lang="da-DK" dirty="0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25B3DE6-2BD8-F14B-5AF7-1AF3FB896760}"/>
              </a:ext>
            </a:extLst>
          </p:cNvPr>
          <p:cNvSpPr/>
          <p:nvPr/>
        </p:nvSpPr>
        <p:spPr>
          <a:xfrm>
            <a:off x="4703884" y="5076661"/>
            <a:ext cx="4975096" cy="360485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SBM ANFs are a factor for dysbiosis and diarrhea</a:t>
            </a:r>
            <a:endParaRPr lang="da-DK" dirty="0">
              <a:latin typeface="Aptos" panose="020B0004020202020204" pitchFamily="34" charset="0"/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CB6A30DD-91C8-DEE3-705D-6701B7218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010142"/>
              </p:ext>
            </p:extLst>
          </p:nvPr>
        </p:nvGraphicFramePr>
        <p:xfrm>
          <a:off x="7595441" y="3375463"/>
          <a:ext cx="4299966" cy="2108204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313520">
                  <a:extLst>
                    <a:ext uri="{9D8B030D-6E8A-4147-A177-3AD203B41FA5}">
                      <a16:colId xmlns:a16="http://schemas.microsoft.com/office/drawing/2014/main" val="1965476440"/>
                    </a:ext>
                  </a:extLst>
                </a:gridCol>
                <a:gridCol w="1986446">
                  <a:extLst>
                    <a:ext uri="{9D8B030D-6E8A-4147-A177-3AD203B41FA5}">
                      <a16:colId xmlns:a16="http://schemas.microsoft.com/office/drawing/2014/main" val="3853507518"/>
                    </a:ext>
                  </a:extLst>
                </a:gridCol>
              </a:tblGrid>
              <a:tr h="37084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ANF</a:t>
                      </a:r>
                      <a:endParaRPr sz="1600" b="1" dirty="0">
                        <a:solidFill>
                          <a:schemeClr val="bg1"/>
                        </a:solidFill>
                        <a:latin typeface="Aptos" panose="020B0004020202020204" pitchFamily="34" charset="0"/>
                      </a:endParaRPr>
                    </a:p>
                  </a:txBody>
                  <a:tcPr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734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/>
                      <a:r>
                        <a:rPr lang="en-US" sz="1600" b="1" kern="1200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</a:rPr>
                        <a:t>Recommended*</a:t>
                      </a:r>
                    </a:p>
                  </a:txBody>
                  <a:tcPr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73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905173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marL="0" lvl="0" algn="l" defTabSz="914400" rtl="0" hangingPunct="1"/>
                      <a:r>
                        <a:rPr lang="en-US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Trypsin Inhibitor Activity </a:t>
                      </a:r>
                      <a:br>
                        <a:rPr lang="en-US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</a:br>
                      <a:r>
                        <a:rPr lang="en-US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(TIA)</a:t>
                      </a:r>
                    </a:p>
                  </a:txBody>
                  <a:tcPr anchor="ctr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C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hangingPunct="1"/>
                      <a:r>
                        <a:rPr lang="en-US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&lt;1.4 mg/g in the diet </a:t>
                      </a:r>
                    </a:p>
                  </a:txBody>
                  <a:tcPr anchor="ctr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901922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marL="0" lvl="0" algn="l" defTabSz="914400" rtl="0" hangingPunct="1">
                        <a:buNone/>
                      </a:pPr>
                      <a:r>
                        <a:rPr lang="en-US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α-</a:t>
                      </a:r>
                      <a:r>
                        <a:rPr lang="en-US" sz="1600" kern="1200" dirty="0" err="1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Galacto</a:t>
                      </a:r>
                      <a:r>
                        <a:rPr lang="en-US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-oligosaccharides (GOS)</a:t>
                      </a:r>
                    </a:p>
                  </a:txBody>
                  <a:tcPr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hangingPunct="1"/>
                      <a:r>
                        <a:rPr lang="en-US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&lt;1.25% in the diet</a:t>
                      </a:r>
                    </a:p>
                  </a:txBody>
                  <a:tcPr anchor="ctr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890005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marL="0" lvl="0" algn="l" defTabSz="914400" rtl="0" hangingPunct="1">
                        <a:buNone/>
                      </a:pPr>
                      <a:r>
                        <a:rPr lang="el-GR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β</a:t>
                      </a:r>
                      <a:r>
                        <a:rPr lang="en-US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-conglycinin </a:t>
                      </a:r>
                    </a:p>
                    <a:p>
                      <a:pPr marL="0" lvl="0" algn="l" defTabSz="914400" rtl="0" hangingPunct="1">
                        <a:buNone/>
                      </a:pPr>
                      <a:r>
                        <a:rPr lang="en-US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(</a:t>
                      </a:r>
                      <a:r>
                        <a:rPr lang="el-GR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β</a:t>
                      </a:r>
                      <a:r>
                        <a:rPr lang="en-US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-CON)</a:t>
                      </a:r>
                    </a:p>
                  </a:txBody>
                  <a:tcPr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C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hangingPunct="1"/>
                      <a:r>
                        <a:rPr lang="en-US" sz="1600" kern="1200" dirty="0">
                          <a:solidFill>
                            <a:srgbClr val="196B24"/>
                          </a:solidFill>
                          <a:latin typeface="Aptos" panose="020B0004020202020204" pitchFamily="34" charset="0"/>
                          <a:cs typeface="Arial" pitchFamily="34"/>
                        </a:rPr>
                        <a:t>&lt;25000 ppm in diet</a:t>
                      </a:r>
                    </a:p>
                  </a:txBody>
                  <a:tcPr anchor="ctr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5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954063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4AD521C8-6256-2324-8B41-984AB72BC38B}"/>
              </a:ext>
            </a:extLst>
          </p:cNvPr>
          <p:cNvSpPr txBox="1"/>
          <p:nvPr/>
        </p:nvSpPr>
        <p:spPr>
          <a:xfrm>
            <a:off x="7667625" y="5483667"/>
            <a:ext cx="4227782" cy="425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3800"/>
              </a:lnSpc>
              <a:tabLst>
                <a:tab pos="4320000" algn="r"/>
              </a:tabLst>
            </a:pPr>
            <a:r>
              <a:rPr lang="en-US" sz="1700" dirty="0">
                <a:solidFill>
                  <a:schemeClr val="accent2"/>
                </a:solidFill>
                <a:latin typeface="Aptos" panose="020B0004020202020204" pitchFamily="34" charset="0"/>
              </a:rPr>
              <a:t>*in starter feed</a:t>
            </a:r>
            <a:endParaRPr lang="da-DK" sz="1700" dirty="0" err="1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8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84572-8B7E-FB6C-2714-D3145E343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9D648-67FE-B1ED-C70E-34F6D605ED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5CF0E29-03A4-C4E4-867A-E28DFF9BBB8F}"/>
              </a:ext>
            </a:extLst>
          </p:cNvPr>
          <p:cNvSpPr txBox="1"/>
          <p:nvPr/>
        </p:nvSpPr>
        <p:spPr>
          <a:xfrm>
            <a:off x="367725" y="6183008"/>
            <a:ext cx="1232007" cy="3319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9CDF37-935B-41B2-9F4D-FB2D2BC6315C}" type="slidenum">
              <a:rPr lang="da-DK" sz="900" b="0" i="0" u="none" strike="noStrike" kern="1200" cap="none" spc="0" baseline="0">
                <a:solidFill>
                  <a:srgbClr val="327346"/>
                </a:solidFill>
                <a:uFillTx/>
                <a:latin typeface="Arial" pitchFamily="34"/>
              </a:rPr>
              <a:t>9</a:t>
            </a:fld>
            <a:endParaRPr lang="da-DK" sz="900" b="0" i="0" u="none" strike="noStrike" kern="1200" cap="none" spc="0" baseline="0">
              <a:solidFill>
                <a:srgbClr val="327346"/>
              </a:solidFill>
              <a:uFillTx/>
              <a:latin typeface="Arial" pitchFamily="34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660AE5DE-8D6C-D50E-F07E-A6F026442CE8}"/>
              </a:ext>
            </a:extLst>
          </p:cNvPr>
          <p:cNvSpPr txBox="1"/>
          <p:nvPr/>
        </p:nvSpPr>
        <p:spPr>
          <a:xfrm>
            <a:off x="1848230" y="6183008"/>
            <a:ext cx="909480" cy="3319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900" b="0" i="0" u="none" strike="noStrike" kern="1200" cap="none" spc="0" baseline="0">
              <a:solidFill>
                <a:srgbClr val="327346"/>
              </a:solidFill>
              <a:uFillTx/>
              <a:latin typeface="Arial" pitchFamily="34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96C8EE75-F713-E813-5919-F25E13CC697D}"/>
              </a:ext>
            </a:extLst>
          </p:cNvPr>
          <p:cNvSpPr txBox="1">
            <a:spLocks/>
          </p:cNvSpPr>
          <p:nvPr/>
        </p:nvSpPr>
        <p:spPr>
          <a:xfrm>
            <a:off x="766763" y="718462"/>
            <a:ext cx="10515600" cy="974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2"/>
                </a:solidFill>
                <a:latin typeface="Aptos" panose="020B0004020202020204" pitchFamily="34" charset="0"/>
              </a:rPr>
              <a:t>Recommended TIA limit &lt; 1.4 mg/g feed - background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853A47E8-F027-451D-818A-6CE2CEBCCFBE}"/>
              </a:ext>
            </a:extLst>
          </p:cNvPr>
          <p:cNvSpPr txBox="1"/>
          <p:nvPr/>
        </p:nvSpPr>
        <p:spPr>
          <a:xfrm>
            <a:off x="0" y="6630739"/>
            <a:ext cx="223520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7D23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Kuenz et al., 2022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3B7D23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D6720CC-6B62-87B4-A977-4462B7DCEAD7}"/>
              </a:ext>
            </a:extLst>
          </p:cNvPr>
          <p:cNvGrpSpPr/>
          <p:nvPr/>
        </p:nvGrpSpPr>
        <p:grpSpPr>
          <a:xfrm>
            <a:off x="467636" y="1740713"/>
            <a:ext cx="5089292" cy="3039533"/>
            <a:chOff x="467636" y="1740713"/>
            <a:chExt cx="5089292" cy="3039533"/>
          </a:xfrm>
        </p:grpSpPr>
        <p:pic>
          <p:nvPicPr>
            <p:cNvPr id="21" name="Picture 20" descr="A diagram of a number of different types of numbers&#10;&#10;AI-generated content may be incorrect.">
              <a:extLst>
                <a:ext uri="{FF2B5EF4-FFF2-40B4-BE49-F238E27FC236}">
                  <a16:creationId xmlns:a16="http://schemas.microsoft.com/office/drawing/2014/main" id="{FC0C2F9D-044B-47F7-19B2-3B14EFBAE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5" r="102" b="66877"/>
            <a:stretch>
              <a:fillRect/>
            </a:stretch>
          </p:blipFill>
          <p:spPr>
            <a:xfrm>
              <a:off x="467636" y="1740713"/>
              <a:ext cx="5089292" cy="303953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7CBB40-FFDA-0407-3335-5F626DFCDC5A}"/>
                </a:ext>
              </a:extLst>
            </p:cNvPr>
            <p:cNvSpPr txBox="1"/>
            <p:nvPr/>
          </p:nvSpPr>
          <p:spPr>
            <a:xfrm>
              <a:off x="2157414" y="4081443"/>
              <a:ext cx="2476499" cy="4151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ts val="3800"/>
                </a:lnSpc>
                <a:tabLst>
                  <a:tab pos="4320000" algn="r"/>
                </a:tabLst>
              </a:pPr>
              <a:r>
                <a:rPr lang="en-US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TIA mg/g in Expellers SBM</a:t>
              </a:r>
              <a:endParaRPr lang="da-DK" sz="1600" dirty="0" err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694A495-FFA4-2885-C5D1-101E76021A3B}"/>
                </a:ext>
              </a:extLst>
            </p:cNvPr>
            <p:cNvSpPr/>
            <p:nvPr/>
          </p:nvSpPr>
          <p:spPr>
            <a:xfrm>
              <a:off x="5165037" y="1798249"/>
              <a:ext cx="317430" cy="3561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0140465-ED05-A799-9067-F047AED3975D}"/>
              </a:ext>
            </a:extLst>
          </p:cNvPr>
          <p:cNvGrpSpPr/>
          <p:nvPr/>
        </p:nvGrpSpPr>
        <p:grpSpPr>
          <a:xfrm>
            <a:off x="6024563" y="1367069"/>
            <a:ext cx="5089292" cy="3343275"/>
            <a:chOff x="6024563" y="1367069"/>
            <a:chExt cx="5089292" cy="3343275"/>
          </a:xfrm>
        </p:grpSpPr>
        <p:pic>
          <p:nvPicPr>
            <p:cNvPr id="22" name="Picture 21" descr="A diagram of a number of different types of numbers&#10;&#10;AI-generated content may be incorrect.">
              <a:extLst>
                <a:ext uri="{FF2B5EF4-FFF2-40B4-BE49-F238E27FC236}">
                  <a16:creationId xmlns:a16="http://schemas.microsoft.com/office/drawing/2014/main" id="{68B7242E-BB0C-5B73-B94F-59A472C8B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13" r="52796" b="33210"/>
            <a:stretch>
              <a:fillRect/>
            </a:stretch>
          </p:blipFill>
          <p:spPr>
            <a:xfrm>
              <a:off x="6024563" y="1367069"/>
              <a:ext cx="5089292" cy="33432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FEFFBC-417D-B724-1591-1F078AE2E08E}"/>
                </a:ext>
              </a:extLst>
            </p:cNvPr>
            <p:cNvSpPr txBox="1"/>
            <p:nvPr/>
          </p:nvSpPr>
          <p:spPr>
            <a:xfrm>
              <a:off x="7813605" y="4127931"/>
              <a:ext cx="2476499" cy="4151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ts val="3800"/>
                </a:lnSpc>
                <a:tabLst>
                  <a:tab pos="4320000" algn="r"/>
                </a:tabLst>
              </a:pPr>
              <a:r>
                <a:rPr lang="en-US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TIA mg/g in Expellers SBM</a:t>
              </a:r>
              <a:endParaRPr lang="da-DK" sz="1600" dirty="0" err="1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712DFA5-8A2B-5B63-447F-29E466EB3B53}"/>
                </a:ext>
              </a:extLst>
            </p:cNvPr>
            <p:cNvSpPr/>
            <p:nvPr/>
          </p:nvSpPr>
          <p:spPr>
            <a:xfrm>
              <a:off x="10520201" y="1708045"/>
              <a:ext cx="317430" cy="3561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6" name="TextBox 9">
            <a:extLst>
              <a:ext uri="{FF2B5EF4-FFF2-40B4-BE49-F238E27FC236}">
                <a16:creationId xmlns:a16="http://schemas.microsoft.com/office/drawing/2014/main" id="{9522CF8B-6EE6-F2E4-DF09-F664133B72DB}"/>
              </a:ext>
            </a:extLst>
          </p:cNvPr>
          <p:cNvSpPr txBox="1"/>
          <p:nvPr/>
        </p:nvSpPr>
        <p:spPr>
          <a:xfrm>
            <a:off x="1599732" y="4628274"/>
            <a:ext cx="4619626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TIA significantly depressed 21-day-old </a:t>
            </a:r>
            <a:r>
              <a:rPr lang="en-US" sz="160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broilers’ </a:t>
            </a:r>
            <a: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pre-cecal digestibility of amino acids (</a:t>
            </a:r>
            <a:r>
              <a:rPr lang="en-US" sz="1600" b="0" i="1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P</a:t>
            </a:r>
            <a: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 &lt; 0.001). </a:t>
            </a:r>
            <a:b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</a:br>
            <a: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SEAA: sum of essential amino acids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1F1F1F"/>
                </a:solidFill>
                <a:latin typeface="Aptos" panose="020B0004020202020204" pitchFamily="34" charset="0"/>
              </a:rPr>
              <a:t>SNEAA: sum of non-essential amino acids</a:t>
            </a:r>
            <a:endParaRPr lang="en-US" sz="1600" b="0" i="0" u="none" strike="noStrike" kern="1200" cap="none" spc="0" baseline="0" dirty="0">
              <a:solidFill>
                <a:srgbClr val="1F1F1F"/>
              </a:solidFill>
              <a:uFillTx/>
              <a:latin typeface="Aptos" panose="020B00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24361D-52AC-8CEE-0496-005FFD850B40}"/>
              </a:ext>
            </a:extLst>
          </p:cNvPr>
          <p:cNvSpPr txBox="1"/>
          <p:nvPr/>
        </p:nvSpPr>
        <p:spPr>
          <a:xfrm>
            <a:off x="6895866" y="4628274"/>
            <a:ext cx="4619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Levels from 0.4 to 8.5 mg/g in feed, 91 diets.</a:t>
            </a:r>
            <a:b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</a:br>
            <a: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Lowest intercept: </a:t>
            </a:r>
            <a:r>
              <a:rPr lang="en-US" sz="1600" b="0" i="0" u="none" strike="noStrike" kern="1200" cap="none" spc="0" baseline="0" dirty="0" err="1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arg</a:t>
            </a:r>
            <a: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 (1.21 mg/g TIA) </a:t>
            </a:r>
            <a:b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</a:br>
            <a:r>
              <a:rPr lang="en-US" sz="1600" b="0" i="0" u="none" strike="noStrike" kern="120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ranging from 1.6 to 1.8</a:t>
            </a:r>
            <a:r>
              <a:rPr lang="en-US" sz="1600" b="0" i="0" u="none" strike="noStrike" kern="0" cap="none" spc="0" baseline="0" dirty="0">
                <a:solidFill>
                  <a:srgbClr val="1F1F1F"/>
                </a:solidFill>
                <a:uFillTx/>
                <a:latin typeface="Aptos" panose="020B0004020202020204" pitchFamily="34" charset="0"/>
              </a:rPr>
              <a:t> mg/g TIA in feed</a:t>
            </a:r>
            <a:endParaRPr lang="en-US" sz="1600" b="0" i="0" u="none" strike="noStrike" kern="1200" cap="none" spc="0" baseline="0" dirty="0">
              <a:solidFill>
                <a:srgbClr val="1F1F1F"/>
              </a:solidFill>
              <a:uFillTx/>
              <a:latin typeface="Aptos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637A2E-59D1-2A23-5BD5-395AEB275782}"/>
              </a:ext>
            </a:extLst>
          </p:cNvPr>
          <p:cNvSpPr txBox="1"/>
          <p:nvPr/>
        </p:nvSpPr>
        <p:spPr>
          <a:xfrm>
            <a:off x="6895866" y="5406000"/>
            <a:ext cx="33942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1200" b="0" i="0" u="none" strike="noStrike" kern="1200" cap="none" spc="0" baseline="0" dirty="0">
                <a:solidFill>
                  <a:srgbClr val="327346"/>
                </a:solidFill>
                <a:uFillTx/>
                <a:latin typeface="Aptos" panose="020B0004020202020204" pitchFamily="34" charset="0"/>
                <a:hlinkClick r:id="rId4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https://doi.org/10.1016/j.psj.2022.101740</a:t>
            </a:r>
            <a:endParaRPr lang="en-US" sz="1100" b="0" i="0" u="none" strike="noStrike" kern="1200" cap="none" spc="0" baseline="0" dirty="0">
              <a:solidFill>
                <a:srgbClr val="1F1F1F"/>
              </a:solidFill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015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inLqMGJOqCwnIICIS4Ne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gs5wYxZq3qcWhLINUvVs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gVzhLNBcVCQ0GT4xOU0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jJuY0RxbKTIuSGNJUiD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aNp_uX5MZmAIa9VekXQ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GbBvY9BXVdWB87qA6Kw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LG9l1d0bUua51Kk52cM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5x1czOJAqQcKuM32ZYO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UytdYar6tO6Jn4AQ56m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C1TJj.s7RhJaGquPHXJy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rwvDpFK4s4pvv9eVhNy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N.TSyM3BD2I6m2Wheqi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C4wtrfyzgwIfwpv1PKQ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nQ.R_CSpkAhKN6zS6he6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PjOvIqrnUJEoqZqNeciD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_sIvuAOogCFVXZJcuduZ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Vbdebpzjdeyobk_cSfYE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GhnvJKoS3ZyR63KfC_K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ZhozoPAsrIYvB_r.SwVO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tl37biBEGoF8028FS5M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37EeYz68KuU7Kx4bTjL5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DWEH.EVqyAqypI7wGYv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fKBa568yvCudcX0yNagF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djdl0R.RkSpp9ve5Bxj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M2xK0GZZwApx6Q6NfR9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wK5tLzIpCStE0H80O3w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4CqGgl.gQKt3kRzeSZNf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eeKCVlb9p6XwdMyv_FR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wLwi5FWSN_wxs0K604l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RzMvO0L67bFyUwfyji2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LDN15h2ocSluYLr6e3F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MLOOHILSD_qZCxCydR5w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XHIqHiavDqkqc0u36Cnl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J.Oj_CPwaXjEabxdv.x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SyC34iL3wDnb2exw34l_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hrhm1ien2bRgprg0fP6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IzvzoNG9msHTKdT_ImbJ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tctM8_z.1G38_.iw_Bn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dkcGTfAJkf9Ftit9JTUm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57BspzxWrnt3q.hU1ghH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OGEASyEKjLHSYpTsZ4D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NEEhjOorIc3y7s9ZAz4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kZvSC.n.llRNLSo9uVY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XZXRy9fp1vmetDpp_p4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0pbnYCSoQv42jsxBmQGG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li_eAoVMtByEEoApuXqR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QEeK5BCKShWIV98LWEd4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AbPwLCGnI7fz4Mm2wWnG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1h97bX4N8yRX6E7Xn_7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lkKzXJSuEwiTpjgOyTWD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gMxk4Hr6Lx_Q4MkQIrf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QiQKA1KgsJVKi8IPO.h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6AWR3E_6TczLT4jjV7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.LDcm0.eDLfrFqlGZxoR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0Xych3nWbBHLLmV90o_J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5rmkF1dSw2hA206mX.Hp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82hV8j_ysGnkUIDY2quH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kAWQ3Udx9U9VBhtNnkR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XYNGwvJFRkP1UCM2Fwv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g_OcHOjFY_5iwlehfifq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hbVPIiQCB5hzWim3_0Pi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OOv9Ln0zhBR8qYe7Sca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2i3mucmuik8GBs_Eu7G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6yF2yJqLhd1YSMCIK5n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p7la22bxpLXw9OyeppK0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iBJ5YP_W_jnbsebDnEMl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ObNHksxWzjhxSAJNRsE.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fXR2M9VUQs5BJ8sq_HLS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T.RSFAd_L9OcnHaFwJkD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6XlgAsQ2mXB11M6OMbj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qeGYcHl2Fb.091DWYt6y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CWKTQhiFHP_GOfDzWevy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wPTDufZQjezPVYj7MDrC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ipuTgOH7xMeVRJ5GYvsV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PXrz1zB1yhZn.W31c_T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ePbTLofNhTALqMHzFNgN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8cN6xhLQTpm9qbOFlGyx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uIWUK9Qh17dseH_yzHLE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giBI2unJ9OS35gzwWrxl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4sCXUa6K.qETePMu_to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si4ZA20RCng7uVkbaOId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M_xZmS8GdP6cMrqFC0e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B385jYZEm3EzkT.hxa5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.g1RUXExYtv60uH5BcFq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1Fd_qnduhKfkoYYwTW58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r9l6Ree2ryZYzFe.YAe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Cz7lsbX4tZDSHm5o9.R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.N5.KW8_7bDNQFFvJ2P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GFtyce9moOU8G9abQ3K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99_Rp.uhru2y9fQFfiGC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cx3DLZqywejhDwPt_0.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XTPU6qn6D6qgEojtJEc3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MMXIkwI_svAyi4_1mwA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cQ558IsFGQgF3_r9GiG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KqcRyH2mlpHYwo.SaPXa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N5V10DKctSBpkZKBA_Q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6DPOHIi3AXDBeWQANoR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q_kP3KlKZBggHZiosWk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O5X8AT6adtlLb_qYNL4H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NZaLFQ.Ae5q56TRmB3dT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iQoDnTJI_1m7t3Qpuwr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KRDBWlf.4r64fTkmX5g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SFC4U8FjEGdCk7zRJvZU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Vxnfhc01zKxxYlLENViZ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RaYCSCQue04pT.Kx1vC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tWYjoDPQn8krY7d0Ifp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A7lsDjOHRKfrZh8QtQz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gHDw1gywJvtNhEfRPfkT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iMWKcruIcFvFgL_5360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6uJgUZdP9_bc.V9zvAQ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x8jBvouNjT_mkt0GM7c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TQSl7x69pH7P7HvyWDs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VZyAWUYs.x6pvEBSoUO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B4EoVTOpLBYZ44ycN45m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cdOG2.rYRkZ.SZilgy.g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NPskgPskRGJkzjFe9tCA"/>
</p:tagLst>
</file>

<file path=ppt/theme/theme1.xml><?xml version="1.0" encoding="utf-8"?>
<a:theme xmlns:a="http://schemas.openxmlformats.org/drawingml/2006/main" name="ThemeHP">
  <a:themeElements>
    <a:clrScheme name="Hamlet Colours">
      <a:dk1>
        <a:srgbClr val="327346"/>
      </a:dk1>
      <a:lt1>
        <a:srgbClr val="FFFFFF"/>
      </a:lt1>
      <a:dk2>
        <a:srgbClr val="000000"/>
      </a:dk2>
      <a:lt2>
        <a:srgbClr val="A0BEA0"/>
      </a:lt2>
      <a:accent1>
        <a:srgbClr val="23372C"/>
      </a:accent1>
      <a:accent2>
        <a:srgbClr val="327346"/>
      </a:accent2>
      <a:accent3>
        <a:srgbClr val="D2DCC8"/>
      </a:accent3>
      <a:accent4>
        <a:srgbClr val="FFEB96"/>
      </a:accent4>
      <a:accent5>
        <a:srgbClr val="FFD2DC"/>
      </a:accent5>
      <a:accent6>
        <a:srgbClr val="DCAF91"/>
      </a:accent6>
      <a:hlink>
        <a:srgbClr val="0563C1"/>
      </a:hlink>
      <a:folHlink>
        <a:srgbClr val="0000D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3800"/>
          </a:lnSpc>
          <a:tabLst>
            <a:tab pos="4320000" algn="r"/>
          </a:tabLst>
          <a:defRPr sz="1700" dirty="0" err="1">
            <a:solidFill>
              <a:schemeClr val="accent2"/>
            </a:solidFill>
            <a:latin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HP" id="{A9F539C2-B661-426A-8885-7D5331E26724}" vid="{D6AA92DD-F2C4-4696-A6B0-6142DF0F4E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Hamlet Colours">
    <a:dk1>
      <a:srgbClr val="327346"/>
    </a:dk1>
    <a:lt1>
      <a:srgbClr val="FFFFFF"/>
    </a:lt1>
    <a:dk2>
      <a:srgbClr val="000000"/>
    </a:dk2>
    <a:lt2>
      <a:srgbClr val="A0BEA0"/>
    </a:lt2>
    <a:accent1>
      <a:srgbClr val="23372C"/>
    </a:accent1>
    <a:accent2>
      <a:srgbClr val="327346"/>
    </a:accent2>
    <a:accent3>
      <a:srgbClr val="D2DCC8"/>
    </a:accent3>
    <a:accent4>
      <a:srgbClr val="FFEB96"/>
    </a:accent4>
    <a:accent5>
      <a:srgbClr val="FFD2DC"/>
    </a:accent5>
    <a:accent6>
      <a:srgbClr val="DCAF91"/>
    </a:accent6>
    <a:hlink>
      <a:srgbClr val="0563C1"/>
    </a:hlink>
    <a:folHlink>
      <a:srgbClr val="0000D8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Hamlet Colours">
    <a:dk1>
      <a:srgbClr val="327346"/>
    </a:dk1>
    <a:lt1>
      <a:srgbClr val="FFFFFF"/>
    </a:lt1>
    <a:dk2>
      <a:srgbClr val="000000"/>
    </a:dk2>
    <a:lt2>
      <a:srgbClr val="A0BEA0"/>
    </a:lt2>
    <a:accent1>
      <a:srgbClr val="23372C"/>
    </a:accent1>
    <a:accent2>
      <a:srgbClr val="327346"/>
    </a:accent2>
    <a:accent3>
      <a:srgbClr val="D2DCC8"/>
    </a:accent3>
    <a:accent4>
      <a:srgbClr val="FFEB96"/>
    </a:accent4>
    <a:accent5>
      <a:srgbClr val="FFD2DC"/>
    </a:accent5>
    <a:accent6>
      <a:srgbClr val="DCAF91"/>
    </a:accent6>
    <a:hlink>
      <a:srgbClr val="0563C1"/>
    </a:hlink>
    <a:folHlink>
      <a:srgbClr val="0000D8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ThemeHP</Template>
  <TotalTime>2101</TotalTime>
  <Words>1796</Words>
  <Application>Microsoft Office PowerPoint</Application>
  <PresentationFormat>Widescreen</PresentationFormat>
  <Paragraphs>398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Aptos</vt:lpstr>
      <vt:lpstr>Aptos Narrow</vt:lpstr>
      <vt:lpstr>Arial</vt:lpstr>
      <vt:lpstr>Calibri</vt:lpstr>
      <vt:lpstr>Mont</vt:lpstr>
      <vt:lpstr>Times</vt:lpstr>
      <vt:lpstr>ThemeHP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Netra Vilekar</dc:creator>
  <cp:lastModifiedBy>Marisabel Caballero</cp:lastModifiedBy>
  <cp:revision>5</cp:revision>
  <dcterms:created xsi:type="dcterms:W3CDTF">2025-10-16T14:20:44Z</dcterms:created>
  <dcterms:modified xsi:type="dcterms:W3CDTF">2025-11-24T06:48:43Z</dcterms:modified>
</cp:coreProperties>
</file>